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34"/>
  </p:notesMasterIdLst>
  <p:sldIdLst>
    <p:sldId id="256" r:id="rId2"/>
    <p:sldId id="258" r:id="rId3"/>
    <p:sldId id="259" r:id="rId4"/>
    <p:sldId id="260" r:id="rId5"/>
    <p:sldId id="263" r:id="rId6"/>
    <p:sldId id="272" r:id="rId7"/>
    <p:sldId id="266" r:id="rId8"/>
    <p:sldId id="290" r:id="rId9"/>
    <p:sldId id="282" r:id="rId10"/>
    <p:sldId id="302" r:id="rId11"/>
    <p:sldId id="291" r:id="rId12"/>
    <p:sldId id="292" r:id="rId13"/>
    <p:sldId id="305" r:id="rId14"/>
    <p:sldId id="269" r:id="rId15"/>
    <p:sldId id="294" r:id="rId16"/>
    <p:sldId id="295" r:id="rId17"/>
    <p:sldId id="293" r:id="rId18"/>
    <p:sldId id="296" r:id="rId19"/>
    <p:sldId id="265" r:id="rId20"/>
    <p:sldId id="288" r:id="rId21"/>
    <p:sldId id="287" r:id="rId22"/>
    <p:sldId id="297" r:id="rId23"/>
    <p:sldId id="298" r:id="rId24"/>
    <p:sldId id="303" r:id="rId25"/>
    <p:sldId id="304" r:id="rId26"/>
    <p:sldId id="283" r:id="rId27"/>
    <p:sldId id="300" r:id="rId28"/>
    <p:sldId id="281" r:id="rId29"/>
    <p:sldId id="299" r:id="rId30"/>
    <p:sldId id="284" r:id="rId31"/>
    <p:sldId id="301" r:id="rId32"/>
    <p:sldId id="285" r:id="rId3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2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234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89766-54B1-46B9-AAA0-848D816336BF}" type="datetimeFigureOut">
              <a:rPr lang="it-IT" smtClean="0"/>
              <a:t>02/08/2021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1166E-8F6D-4BB6-B0CC-BF3D4FA2ABE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4744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1166E-8F6D-4BB6-B0CC-BF3D4FA2ABE0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2709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839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67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74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77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755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00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668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64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0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29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550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8/2/2021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322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01" r:id="rId5"/>
    <p:sldLayoutId id="2147483706" r:id="rId6"/>
    <p:sldLayoutId id="2147483702" r:id="rId7"/>
    <p:sldLayoutId id="2147483703" r:id="rId8"/>
    <p:sldLayoutId id="2147483704" r:id="rId9"/>
    <p:sldLayoutId id="2147483705" r:id="rId10"/>
    <p:sldLayoutId id="214748370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u/0/folders/0Bxxqx_AAp2u2Zkp4cGxoNVEzb3M?resourcekey=0-RKOYOxuHZTxh0eSZRSnIoA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6F801-06DA-495F-959E-27F3C74BBF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8463" y="862234"/>
            <a:ext cx="3891873" cy="861789"/>
          </a:xfrm>
        </p:spPr>
        <p:txBody>
          <a:bodyPr>
            <a:normAutofit fontScale="90000"/>
          </a:bodyPr>
          <a:lstStyle/>
          <a:p>
            <a:r>
              <a:rPr lang="it-IT" dirty="0" err="1">
                <a:latin typeface="Rockwell Condensed" panose="02060603050405020104" pitchFamily="18" charset="0"/>
              </a:rPr>
              <a:t>Safety</a:t>
            </a:r>
            <a:r>
              <a:rPr lang="it-IT" dirty="0">
                <a:latin typeface="Rockwell Condensed" panose="02060603050405020104" pitchFamily="18" charset="0"/>
              </a:rPr>
              <a:t> floater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42A6AE0-3E77-4551-ADAC-5561C5146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14326" y="1359527"/>
            <a:ext cx="4487024" cy="1005657"/>
          </a:xfrm>
        </p:spPr>
        <p:txBody>
          <a:bodyPr>
            <a:normAutofit/>
          </a:bodyPr>
          <a:lstStyle/>
          <a:p>
            <a:r>
              <a:rPr lang="it-IT" dirty="0">
                <a:latin typeface="Rockwell" panose="02060603020205020403" pitchFamily="18" charset="0"/>
              </a:rPr>
              <a:t>IoT group project for </a:t>
            </a:r>
            <a:r>
              <a:rPr lang="it-IT" dirty="0" err="1">
                <a:latin typeface="Rockwell" panose="02060603020205020403" pitchFamily="18" charset="0"/>
              </a:rPr>
              <a:t>coastal</a:t>
            </a:r>
            <a:r>
              <a:rPr lang="it-IT" dirty="0">
                <a:latin typeface="Rockwell" panose="02060603020205020403" pitchFamily="18" charset="0"/>
              </a:rPr>
              <a:t> </a:t>
            </a:r>
            <a:r>
              <a:rPr lang="it-IT" dirty="0" err="1">
                <a:latin typeface="Rockwell" panose="02060603020205020403" pitchFamily="18" charset="0"/>
              </a:rPr>
              <a:t>tourism</a:t>
            </a:r>
            <a:r>
              <a:rPr lang="it-IT" dirty="0">
                <a:latin typeface="Rockwell" panose="02060603020205020403" pitchFamily="18" charset="0"/>
              </a:rPr>
              <a:t>  </a:t>
            </a:r>
          </a:p>
        </p:txBody>
      </p:sp>
      <p:pic>
        <p:nvPicPr>
          <p:cNvPr id="4" name="Picture 3" descr="Primo piano di fogli di carta blu che formano un cerchio">
            <a:extLst>
              <a:ext uri="{FF2B5EF4-FFF2-40B4-BE49-F238E27FC236}">
                <a16:creationId xmlns:a16="http://schemas.microsoft.com/office/drawing/2014/main" id="{3291AB5E-E3C7-4C22-8BCE-43E1F19DEF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37" r="35296" b="-1"/>
          <a:stretch/>
        </p:blipFill>
        <p:spPr>
          <a:xfrm>
            <a:off x="1" y="10"/>
            <a:ext cx="4876799" cy="68579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723900"/>
            <a:ext cx="5706224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2CF06E40-3ECB-4820-95B5-8A70B07D4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6134100"/>
            <a:ext cx="56681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ottotitolo 2">
            <a:extLst>
              <a:ext uri="{FF2B5EF4-FFF2-40B4-BE49-F238E27FC236}">
                <a16:creationId xmlns:a16="http://schemas.microsoft.com/office/drawing/2014/main" id="{915A55F7-7164-4487-91AF-DEFB4EFB2521}"/>
              </a:ext>
            </a:extLst>
          </p:cNvPr>
          <p:cNvSpPr txBox="1">
            <a:spLocks/>
          </p:cNvSpPr>
          <p:nvPr/>
        </p:nvSpPr>
        <p:spPr>
          <a:xfrm>
            <a:off x="5656911" y="5704491"/>
            <a:ext cx="1643438" cy="4296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Rockwell" panose="02060603020205020403" pitchFamily="18" charset="0"/>
              </a:rPr>
              <a:t>Blue </a:t>
            </a:r>
            <a:r>
              <a:rPr lang="it-IT" dirty="0" err="1">
                <a:latin typeface="Rockwell" panose="02060603020205020403" pitchFamily="18" charset="0"/>
              </a:rPr>
              <a:t>Growth</a:t>
            </a:r>
            <a:endParaRPr lang="it-IT" dirty="0">
              <a:latin typeface="Rockwell" panose="02060603020205020403" pitchFamily="18" charset="0"/>
            </a:endParaRPr>
          </a:p>
        </p:txBody>
      </p:sp>
      <p:sp>
        <p:nvSpPr>
          <p:cNvPr id="48" name="Sottotitolo 2">
            <a:extLst>
              <a:ext uri="{FF2B5EF4-FFF2-40B4-BE49-F238E27FC236}">
                <a16:creationId xmlns:a16="http://schemas.microsoft.com/office/drawing/2014/main" id="{E1A181A8-B8AD-4C3B-8E32-F83767FA2016}"/>
              </a:ext>
            </a:extLst>
          </p:cNvPr>
          <p:cNvSpPr txBox="1">
            <a:spLocks/>
          </p:cNvSpPr>
          <p:nvPr/>
        </p:nvSpPr>
        <p:spPr>
          <a:xfrm>
            <a:off x="8403511" y="5844968"/>
            <a:ext cx="5201399" cy="5782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000" dirty="0">
                <a:latin typeface="Rockwell" panose="02060603020205020403" pitchFamily="18" charset="0"/>
              </a:rPr>
              <a:t>Daniele Bufalieri, Marco Calamo, Ivan Giacomoni</a:t>
            </a:r>
          </a:p>
        </p:txBody>
      </p:sp>
    </p:spTree>
    <p:extLst>
      <p:ext uri="{BB962C8B-B14F-4D97-AF65-F5344CB8AC3E}">
        <p14:creationId xmlns:p14="http://schemas.microsoft.com/office/powerpoint/2010/main" val="2266319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6FE0C6-ECD3-4AB4-9917-E5ADADF25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857" y="838206"/>
            <a:ext cx="10691265" cy="1371030"/>
          </a:xfrm>
        </p:spPr>
        <p:txBody>
          <a:bodyPr/>
          <a:lstStyle/>
          <a:p>
            <a:r>
              <a:rPr lang="it-IT" dirty="0"/>
              <a:t>SAFETY FLOATER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C8E247D-C24D-4672-90E9-111B45C70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78" y="1661020"/>
            <a:ext cx="10801350" cy="4256714"/>
          </a:xfrm>
          <a:prstGeom prst="rect">
            <a:avLst/>
          </a:prstGeom>
        </p:spPr>
      </p:pic>
      <p:pic>
        <p:nvPicPr>
          <p:cNvPr id="4" name="Segnaposto contenuto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F3C7EBF3-5CFA-4CC1-BE8F-0F64018757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" y="1636296"/>
            <a:ext cx="10801349" cy="4547936"/>
          </a:xfrm>
        </p:spPr>
      </p:pic>
      <p:sp>
        <p:nvSpPr>
          <p:cNvPr id="3" name="Ovale 2">
            <a:extLst>
              <a:ext uri="{FF2B5EF4-FFF2-40B4-BE49-F238E27FC236}">
                <a16:creationId xmlns:a16="http://schemas.microsoft.com/office/drawing/2014/main" id="{0B5B0FD0-01DF-46DD-BBBC-36DD43933F77}"/>
              </a:ext>
            </a:extLst>
          </p:cNvPr>
          <p:cNvSpPr/>
          <p:nvPr/>
        </p:nvSpPr>
        <p:spPr>
          <a:xfrm rot="430406">
            <a:off x="2662551" y="5147783"/>
            <a:ext cx="4491608" cy="56039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39FB1-3429-4C46-836D-E1B3F95AA94F}"/>
              </a:ext>
            </a:extLst>
          </p:cNvPr>
          <p:cNvSpPr txBox="1"/>
          <p:nvPr/>
        </p:nvSpPr>
        <p:spPr>
          <a:xfrm rot="568118">
            <a:off x="3835153" y="5140171"/>
            <a:ext cx="97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4 m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36B9D13-6493-4016-AEEE-83C206314E0C}"/>
              </a:ext>
            </a:extLst>
          </p:cNvPr>
          <p:cNvSpPr txBox="1"/>
          <p:nvPr/>
        </p:nvSpPr>
        <p:spPr>
          <a:xfrm rot="568118">
            <a:off x="5434614" y="5402645"/>
            <a:ext cx="97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4 m</a:t>
            </a:r>
          </a:p>
        </p:txBody>
      </p:sp>
    </p:spTree>
    <p:extLst>
      <p:ext uri="{BB962C8B-B14F-4D97-AF65-F5344CB8AC3E}">
        <p14:creationId xmlns:p14="http://schemas.microsoft.com/office/powerpoint/2010/main" val="813818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0661D9-66DD-477A-8368-B8E8319F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SAFETY FLOATER VIEW</a:t>
            </a:r>
            <a:endParaRPr lang="en-GB" dirty="0"/>
          </a:p>
        </p:txBody>
      </p:sp>
      <p:pic>
        <p:nvPicPr>
          <p:cNvPr id="17" name="Segnaposto contenuto 16">
            <a:extLst>
              <a:ext uri="{FF2B5EF4-FFF2-40B4-BE49-F238E27FC236}">
                <a16:creationId xmlns:a16="http://schemas.microsoft.com/office/drawing/2014/main" id="{5B19E5F7-CE67-4B41-9F48-8CD740EC3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39" y="1750002"/>
            <a:ext cx="4751678" cy="41859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0C89F98-DEB7-463C-81EA-F3A2A7902F72}"/>
              </a:ext>
            </a:extLst>
          </p:cNvPr>
          <p:cNvSpPr txBox="1"/>
          <p:nvPr/>
        </p:nvSpPr>
        <p:spPr>
          <a:xfrm>
            <a:off x="6761747" y="1985210"/>
            <a:ext cx="40185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In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version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an </a:t>
            </a:r>
            <a:r>
              <a:rPr lang="it-IT" b="1" dirty="0"/>
              <a:t>Arduino Uno</a:t>
            </a:r>
            <a:r>
              <a:rPr lang="it-IT" dirty="0"/>
              <a:t> board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simplify</a:t>
            </a:r>
            <a:r>
              <a:rPr lang="it-IT" dirty="0"/>
              <a:t> the </a:t>
            </a:r>
            <a:r>
              <a:rPr lang="it-IT" dirty="0" err="1"/>
              <a:t>prototyping</a:t>
            </a:r>
            <a:r>
              <a:rPr lang="it-IT" dirty="0"/>
              <a:t> 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b="1" dirty="0" err="1"/>
              <a:t>spotter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approach</a:t>
            </a:r>
            <a:r>
              <a:rPr lang="it-IT" dirty="0"/>
              <a:t> to </a:t>
            </a:r>
            <a:r>
              <a:rPr lang="it-IT" dirty="0" err="1"/>
              <a:t>detect</a:t>
            </a:r>
            <a:r>
              <a:rPr lang="it-IT" dirty="0"/>
              <a:t> the </a:t>
            </a:r>
            <a:r>
              <a:rPr lang="it-IT" dirty="0" err="1"/>
              <a:t>violations</a:t>
            </a:r>
            <a:r>
              <a:rPr lang="it-IT" dirty="0"/>
              <a:t> and </a:t>
            </a:r>
            <a:r>
              <a:rPr lang="it-IT" dirty="0" err="1"/>
              <a:t>keep</a:t>
            </a:r>
            <a:r>
              <a:rPr lang="it-IT" dirty="0"/>
              <a:t> the </a:t>
            </a:r>
            <a:r>
              <a:rPr lang="it-IT" dirty="0" err="1"/>
              <a:t>correct</a:t>
            </a:r>
            <a:r>
              <a:rPr lang="it-IT" dirty="0"/>
              <a:t> </a:t>
            </a:r>
            <a:r>
              <a:rPr lang="it-IT" dirty="0" err="1"/>
              <a:t>orientation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in the rough </a:t>
            </a:r>
            <a:r>
              <a:rPr lang="it-IT" dirty="0" err="1"/>
              <a:t>sea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b="1" dirty="0" err="1"/>
              <a:t>battery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on bottom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a </a:t>
            </a:r>
            <a:r>
              <a:rPr lang="it-IT" dirty="0" err="1"/>
              <a:t>stabilized</a:t>
            </a:r>
            <a:r>
              <a:rPr lang="it-IT" dirty="0"/>
              <a:t> </a:t>
            </a:r>
            <a:r>
              <a:rPr lang="it-IT" dirty="0" err="1"/>
              <a:t>structure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2370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44727C-C269-4071-8155-E29CD1180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SPOTTER VIEW</a:t>
            </a:r>
            <a:endParaRPr lang="en-GB" dirty="0"/>
          </a:p>
        </p:txBody>
      </p:sp>
      <p:pic>
        <p:nvPicPr>
          <p:cNvPr id="5" name="Segnaposto contenuto 4" descr="Immagine che contiene parete&#10;&#10;Descrizione generata automaticamente">
            <a:extLst>
              <a:ext uri="{FF2B5EF4-FFF2-40B4-BE49-F238E27FC236}">
                <a16:creationId xmlns:a16="http://schemas.microsoft.com/office/drawing/2014/main" id="{2D3D2F2A-1DF2-4FDB-A7D1-C7E30CF777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63" y="2298941"/>
            <a:ext cx="4849284" cy="3636963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BC30505-9B04-488C-B160-50BCEE039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527" y="1955410"/>
            <a:ext cx="3678408" cy="3974680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FE28ED5-7C29-4878-86E8-AEA575B55BAB}"/>
              </a:ext>
            </a:extLst>
          </p:cNvPr>
          <p:cNvCxnSpPr>
            <a:cxnSpLocks/>
          </p:cNvCxnSpPr>
          <p:nvPr/>
        </p:nvCxnSpPr>
        <p:spPr>
          <a:xfrm flipV="1">
            <a:off x="8915400" y="2827421"/>
            <a:ext cx="625642" cy="16483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869E1F0-B351-46C0-AD39-95B04B3FDE77}"/>
              </a:ext>
            </a:extLst>
          </p:cNvPr>
          <p:cNvSpPr txBox="1"/>
          <p:nvPr/>
        </p:nvSpPr>
        <p:spPr>
          <a:xfrm>
            <a:off x="8049126" y="2375607"/>
            <a:ext cx="285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MPU-9250 GYROSCOPE</a:t>
            </a:r>
            <a:endParaRPr lang="en-GB" b="1" dirty="0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3610A628-75E7-472E-ACAA-7597302CE528}"/>
              </a:ext>
            </a:extLst>
          </p:cNvPr>
          <p:cNvCxnSpPr>
            <a:cxnSpLocks/>
          </p:cNvCxnSpPr>
          <p:nvPr/>
        </p:nvCxnSpPr>
        <p:spPr>
          <a:xfrm flipH="1">
            <a:off x="2875547" y="4676274"/>
            <a:ext cx="994610" cy="6176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C88FB81-DABE-43F3-B2C7-B3D1CCE7AA82}"/>
              </a:ext>
            </a:extLst>
          </p:cNvPr>
          <p:cNvSpPr txBox="1"/>
          <p:nvPr/>
        </p:nvSpPr>
        <p:spPr>
          <a:xfrm>
            <a:off x="1620252" y="5293895"/>
            <a:ext cx="285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STEPPER MOTOR</a:t>
            </a:r>
            <a:endParaRPr lang="en-GB" b="1" dirty="0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DD486243-2115-4D95-8559-3215CC86A3E7}"/>
              </a:ext>
            </a:extLst>
          </p:cNvPr>
          <p:cNvCxnSpPr>
            <a:cxnSpLocks/>
          </p:cNvCxnSpPr>
          <p:nvPr/>
        </p:nvCxnSpPr>
        <p:spPr>
          <a:xfrm flipH="1" flipV="1">
            <a:off x="2650959" y="2995863"/>
            <a:ext cx="441157" cy="9865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6DAE11F-AFE1-4537-B3DB-3634BCF8D024}"/>
              </a:ext>
            </a:extLst>
          </p:cNvPr>
          <p:cNvSpPr txBox="1"/>
          <p:nvPr/>
        </p:nvSpPr>
        <p:spPr>
          <a:xfrm>
            <a:off x="1034563" y="2620716"/>
            <a:ext cx="3437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HCSR-04 PROXIMITY SENSOR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303488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44727C-C269-4071-8155-E29CD1180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SAFETY FLOATER PROTOTYPE</a:t>
            </a:r>
          </a:p>
        </p:txBody>
      </p:sp>
      <p:pic>
        <p:nvPicPr>
          <p:cNvPr id="8" name="Immagine 7" descr="Immagine che contiene parete, interni, stanzadabagno, lavello&#10;&#10;Descrizione generata automaticamente">
            <a:extLst>
              <a:ext uri="{FF2B5EF4-FFF2-40B4-BE49-F238E27FC236}">
                <a16:creationId xmlns:a16="http://schemas.microsoft.com/office/drawing/2014/main" id="{720AD7E7-2881-427C-80A3-D5ECAA7E3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317" y="2016412"/>
            <a:ext cx="5295900" cy="391949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8F48B42-3BAB-4F02-98E1-5BB15F0B0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317" y="2016412"/>
            <a:ext cx="5295900" cy="391949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91B927B9-8329-40E4-8006-4172E7138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317" y="2016413"/>
            <a:ext cx="5295900" cy="391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2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6A3675-7478-492A-9FD0-9FBCBA26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SAFETY FLOATER: FUNCTIONALITIES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A9326E0-4DDC-4C25-8385-F2188F86E4E3}"/>
              </a:ext>
            </a:extLst>
          </p:cNvPr>
          <p:cNvSpPr txBox="1"/>
          <p:nvPr/>
        </p:nvSpPr>
        <p:spPr>
          <a:xfrm>
            <a:off x="7217543" y="2702169"/>
            <a:ext cx="3826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BOAT DETECTION MECHANISM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973ECF0-6B35-4B71-B028-A9B930467B3E}"/>
              </a:ext>
            </a:extLst>
          </p:cNvPr>
          <p:cNvSpPr txBox="1"/>
          <p:nvPr/>
        </p:nvSpPr>
        <p:spPr>
          <a:xfrm>
            <a:off x="7217546" y="3136612"/>
            <a:ext cx="3826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ORIENTATION CONTROL MECHANISM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1C8F904-E746-459A-A58D-942F759FDC14}"/>
              </a:ext>
            </a:extLst>
          </p:cNvPr>
          <p:cNvSpPr txBox="1"/>
          <p:nvPr/>
        </p:nvSpPr>
        <p:spPr>
          <a:xfrm>
            <a:off x="7217543" y="3817276"/>
            <a:ext cx="3826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POWER MANAGEMENT MECHANISM</a:t>
            </a:r>
          </a:p>
        </p:txBody>
      </p:sp>
      <p:pic>
        <p:nvPicPr>
          <p:cNvPr id="10" name="Buzzer">
            <a:hlinkClick r:id="" action="ppaction://media"/>
            <a:extLst>
              <a:ext uri="{FF2B5EF4-FFF2-40B4-BE49-F238E27FC236}">
                <a16:creationId xmlns:a16="http://schemas.microsoft.com/office/drawing/2014/main" id="{2E2A42CD-EE24-4411-9739-E1CFEAB6EB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2358" y="1828800"/>
            <a:ext cx="5988958" cy="358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2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60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4378CA-52B0-46DA-AD12-C7A7420C5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BOAT DETECTION MECHANISM</a:t>
            </a:r>
            <a:endParaRPr lang="en-GB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74132808-67BD-4619-A69A-B7F526B7802A}"/>
              </a:ext>
            </a:extLst>
          </p:cNvPr>
          <p:cNvSpPr/>
          <p:nvPr/>
        </p:nvSpPr>
        <p:spPr>
          <a:xfrm>
            <a:off x="1489618" y="2032378"/>
            <a:ext cx="2327520" cy="13735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WAIT FOR DETECTION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371800F4-4D58-4E9B-968E-0A3AFCC62C90}"/>
              </a:ext>
            </a:extLst>
          </p:cNvPr>
          <p:cNvSpPr/>
          <p:nvPr/>
        </p:nvSpPr>
        <p:spPr>
          <a:xfrm>
            <a:off x="4793676" y="2372200"/>
            <a:ext cx="1652337" cy="546897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180DA0A3-A2D4-4A14-896A-45AA60F09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3782" y="2032378"/>
            <a:ext cx="2476250" cy="11550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5000" lnSpcReduction="20000"/>
          </a:bodyPr>
          <a:lstStyle/>
          <a:p>
            <a:pPr marL="0" indent="0" algn="ctr">
              <a:buNone/>
            </a:pPr>
            <a:r>
              <a:rPr lang="it-IT" b="1" dirty="0">
                <a:solidFill>
                  <a:schemeClr val="tx1"/>
                </a:solidFill>
              </a:rPr>
              <a:t>BUZZER SOUND + NOTIFICATION SENDING TO SEA STATION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76805B33-78E1-4901-B0D2-2725336A88FE}"/>
              </a:ext>
            </a:extLst>
          </p:cNvPr>
          <p:cNvSpPr/>
          <p:nvPr/>
        </p:nvSpPr>
        <p:spPr>
          <a:xfrm rot="5400000">
            <a:off x="7991943" y="3539923"/>
            <a:ext cx="819927" cy="546897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D6A585EF-4BB9-414A-B43A-A2DC3C7B7638}"/>
              </a:ext>
            </a:extLst>
          </p:cNvPr>
          <p:cNvSpPr/>
          <p:nvPr/>
        </p:nvSpPr>
        <p:spPr>
          <a:xfrm>
            <a:off x="7295000" y="4439333"/>
            <a:ext cx="2213812" cy="1373513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PICTURE + CNN ANALYSIS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E0F17005-67AF-44BA-A128-718FD4A5C48C}"/>
              </a:ext>
            </a:extLst>
          </p:cNvPr>
          <p:cNvSpPr/>
          <p:nvPr/>
        </p:nvSpPr>
        <p:spPr>
          <a:xfrm rot="10800000">
            <a:off x="5739462" y="4852640"/>
            <a:ext cx="1311442" cy="546897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2A21B2AA-B931-4FCD-A37D-13B6CAB12869}"/>
              </a:ext>
            </a:extLst>
          </p:cNvPr>
          <p:cNvSpPr/>
          <p:nvPr/>
        </p:nvSpPr>
        <p:spPr>
          <a:xfrm rot="18904972">
            <a:off x="4237597" y="4478982"/>
            <a:ext cx="1074171" cy="11164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D97ECBB-9FE2-499A-9202-A174C6D6FD46}"/>
              </a:ext>
            </a:extLst>
          </p:cNvPr>
          <p:cNvSpPr txBox="1"/>
          <p:nvPr/>
        </p:nvSpPr>
        <p:spPr>
          <a:xfrm>
            <a:off x="4128104" y="4852532"/>
            <a:ext cx="1293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IS BOAT?</a:t>
            </a:r>
            <a:endParaRPr lang="en-GB" b="1" dirty="0"/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269C728B-DB04-4CE9-B304-B98D96962C53}"/>
              </a:ext>
            </a:extLst>
          </p:cNvPr>
          <p:cNvSpPr/>
          <p:nvPr/>
        </p:nvSpPr>
        <p:spPr>
          <a:xfrm rot="13741561">
            <a:off x="3131186" y="3686766"/>
            <a:ext cx="932203" cy="546897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81A7C68-A542-473D-83B3-5E351921FD00}"/>
              </a:ext>
            </a:extLst>
          </p:cNvPr>
          <p:cNvSpPr txBox="1"/>
          <p:nvPr/>
        </p:nvSpPr>
        <p:spPr>
          <a:xfrm>
            <a:off x="3762221" y="3695003"/>
            <a:ext cx="69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NO</a:t>
            </a:r>
            <a:endParaRPr lang="en-GB" b="1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F4F9AE9-F721-4ED7-9DCB-DD4A193258DF}"/>
              </a:ext>
            </a:extLst>
          </p:cNvPr>
          <p:cNvSpPr txBox="1"/>
          <p:nvPr/>
        </p:nvSpPr>
        <p:spPr>
          <a:xfrm>
            <a:off x="3134527" y="5310648"/>
            <a:ext cx="69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YES</a:t>
            </a:r>
            <a:endParaRPr lang="en-GB" b="1" dirty="0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502F962-3534-4A52-9722-B7D828A43701}"/>
              </a:ext>
            </a:extLst>
          </p:cNvPr>
          <p:cNvSpPr/>
          <p:nvPr/>
        </p:nvSpPr>
        <p:spPr>
          <a:xfrm rot="10800000">
            <a:off x="3085199" y="4763750"/>
            <a:ext cx="743633" cy="546897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AD622456-FF6B-4A5C-9202-1F7159B2F4CA}"/>
              </a:ext>
            </a:extLst>
          </p:cNvPr>
          <p:cNvSpPr/>
          <p:nvPr/>
        </p:nvSpPr>
        <p:spPr>
          <a:xfrm>
            <a:off x="549227" y="4273878"/>
            <a:ext cx="2413924" cy="1373513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UPLOAD TO DASHBOARD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BDB72BC0-D855-4C42-ABDC-9D2AD930EF75}"/>
              </a:ext>
            </a:extLst>
          </p:cNvPr>
          <p:cNvSpPr/>
          <p:nvPr/>
        </p:nvSpPr>
        <p:spPr>
          <a:xfrm rot="17748207">
            <a:off x="1600217" y="3538430"/>
            <a:ext cx="761911" cy="546897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43EA3E7-86F1-418D-8202-27339976B81E}"/>
              </a:ext>
            </a:extLst>
          </p:cNvPr>
          <p:cNvSpPr txBox="1"/>
          <p:nvPr/>
        </p:nvSpPr>
        <p:spPr>
          <a:xfrm>
            <a:off x="4793676" y="1770771"/>
            <a:ext cx="2006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SOMETHING DETECTED</a:t>
            </a:r>
            <a:endParaRPr lang="en-GB" b="1" dirty="0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AA32FFAE-5D60-45B2-A08D-664A976F724D}"/>
              </a:ext>
            </a:extLst>
          </p:cNvPr>
          <p:cNvSpPr/>
          <p:nvPr/>
        </p:nvSpPr>
        <p:spPr>
          <a:xfrm>
            <a:off x="9508812" y="1051030"/>
            <a:ext cx="469987" cy="17412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B075855A-1B33-45E6-BCBC-E87735B0BCDE}"/>
              </a:ext>
            </a:extLst>
          </p:cNvPr>
          <p:cNvSpPr/>
          <p:nvPr/>
        </p:nvSpPr>
        <p:spPr>
          <a:xfrm>
            <a:off x="9508812" y="1354091"/>
            <a:ext cx="469987" cy="17412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9429B5DF-D4A0-49D6-8602-06FEBF3A15F3}"/>
              </a:ext>
            </a:extLst>
          </p:cNvPr>
          <p:cNvSpPr/>
          <p:nvPr/>
        </p:nvSpPr>
        <p:spPr>
          <a:xfrm>
            <a:off x="9499518" y="1663189"/>
            <a:ext cx="469987" cy="17412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0297325-E041-4DE4-A9A4-6B5618DBD3BD}"/>
              </a:ext>
            </a:extLst>
          </p:cNvPr>
          <p:cNvSpPr txBox="1"/>
          <p:nvPr/>
        </p:nvSpPr>
        <p:spPr>
          <a:xfrm>
            <a:off x="9978799" y="1028675"/>
            <a:ext cx="1576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/>
              <a:t>SAFETY FLOATER</a:t>
            </a:r>
            <a:endParaRPr lang="en-GB" sz="1200" b="1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FB6B4D0-1FFD-4C01-B320-8740F4CC73C8}"/>
              </a:ext>
            </a:extLst>
          </p:cNvPr>
          <p:cNvSpPr txBox="1"/>
          <p:nvPr/>
        </p:nvSpPr>
        <p:spPr>
          <a:xfrm>
            <a:off x="9978799" y="1296108"/>
            <a:ext cx="1576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/>
              <a:t>SEA STATION</a:t>
            </a:r>
            <a:endParaRPr lang="en-GB" sz="1200" b="1" dirty="0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E6F31845-AD9D-4557-B001-D5DF0355A280}"/>
              </a:ext>
            </a:extLst>
          </p:cNvPr>
          <p:cNvSpPr txBox="1"/>
          <p:nvPr/>
        </p:nvSpPr>
        <p:spPr>
          <a:xfrm>
            <a:off x="9978799" y="1631124"/>
            <a:ext cx="1576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/>
              <a:t>CLOUD</a:t>
            </a:r>
            <a:endParaRPr lang="en-GB" sz="1200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3CD8DEC-9AB5-4CF6-B4AA-50C4D89582BA}"/>
              </a:ext>
            </a:extLst>
          </p:cNvPr>
          <p:cNvSpPr txBox="1"/>
          <p:nvPr/>
        </p:nvSpPr>
        <p:spPr>
          <a:xfrm>
            <a:off x="8877670" y="2324458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*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035FFDE-0FCB-43EC-AF42-94E7993088C4}"/>
              </a:ext>
            </a:extLst>
          </p:cNvPr>
          <p:cNvSpPr txBox="1"/>
          <p:nvPr/>
        </p:nvSpPr>
        <p:spPr>
          <a:xfrm>
            <a:off x="9795370" y="2259448"/>
            <a:ext cx="24125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*</a:t>
            </a:r>
            <a:r>
              <a:rPr lang="it-IT" sz="1400" dirty="0"/>
              <a:t>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send</a:t>
            </a:r>
            <a:r>
              <a:rPr lang="it-IT" sz="1400" dirty="0"/>
              <a:t> </a:t>
            </a:r>
            <a:r>
              <a:rPr lang="it-IT" sz="1400" dirty="0" err="1"/>
              <a:t>latitude</a:t>
            </a:r>
            <a:r>
              <a:rPr lang="it-IT" sz="1400" dirty="0"/>
              <a:t> and </a:t>
            </a:r>
            <a:r>
              <a:rPr lang="it-IT" sz="1400" dirty="0" err="1"/>
              <a:t>longitude</a:t>
            </a:r>
            <a:r>
              <a:rPr lang="it-IT" sz="1400" dirty="0"/>
              <a:t> of the </a:t>
            </a:r>
            <a:r>
              <a:rPr lang="it-IT" sz="1400" dirty="0" err="1"/>
              <a:t>buoy</a:t>
            </a:r>
            <a:r>
              <a:rPr lang="it-IT" sz="1400" dirty="0"/>
              <a:t> in </a:t>
            </a:r>
            <a:r>
              <a:rPr lang="it-IT" sz="1400" dirty="0" err="1"/>
              <a:t>order</a:t>
            </a:r>
            <a:r>
              <a:rPr lang="it-IT" sz="1400" dirty="0"/>
              <a:t> to </a:t>
            </a:r>
            <a:r>
              <a:rPr lang="it-IT" sz="1400" dirty="0" err="1"/>
              <a:t>calculate</a:t>
            </a:r>
            <a:r>
              <a:rPr lang="it-IT" sz="1400" dirty="0"/>
              <a:t> the boat position with an </a:t>
            </a:r>
            <a:r>
              <a:rPr lang="it-IT" sz="1400" dirty="0" err="1"/>
              <a:t>accuracy</a:t>
            </a:r>
            <a:r>
              <a:rPr lang="it-IT" sz="1400" dirty="0"/>
              <a:t> of ± 4 </a:t>
            </a:r>
            <a:r>
              <a:rPr lang="it-IT" sz="1400" dirty="0" err="1"/>
              <a:t>meters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4290227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DE5DB0-E83B-4669-A029-F52AFEA51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ORIENTATION CONTROL MECHANISM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0CE690B-0B56-43C3-A996-0C635F98D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4319336"/>
            <a:ext cx="10691265" cy="1609877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  </a:t>
            </a:r>
            <a:endParaRPr lang="en-GB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9DB55F1-159A-4681-8EF5-BCBFB1337E4D}"/>
              </a:ext>
            </a:extLst>
          </p:cNvPr>
          <p:cNvSpPr txBox="1"/>
          <p:nvPr/>
        </p:nvSpPr>
        <p:spPr>
          <a:xfrm>
            <a:off x="800099" y="1972566"/>
            <a:ext cx="462614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Purpose</a:t>
            </a:r>
            <a:r>
              <a:rPr lang="it-IT" dirty="0"/>
              <a:t>: make the </a:t>
            </a:r>
            <a:r>
              <a:rPr lang="it-IT" b="1" dirty="0" err="1"/>
              <a:t>proximity</a:t>
            </a:r>
            <a:r>
              <a:rPr lang="it-IT" b="1" dirty="0"/>
              <a:t> </a:t>
            </a:r>
            <a:r>
              <a:rPr lang="it-IT" b="1" dirty="0" err="1"/>
              <a:t>sensor</a:t>
            </a:r>
            <a:r>
              <a:rPr lang="it-IT" b="1" dirty="0"/>
              <a:t> </a:t>
            </a:r>
            <a:r>
              <a:rPr lang="it-IT" dirty="0"/>
              <a:t>on the top of the </a:t>
            </a:r>
            <a:r>
              <a:rPr lang="it-IT" dirty="0" err="1"/>
              <a:t>spotter</a:t>
            </a:r>
            <a:r>
              <a:rPr lang="it-IT" dirty="0"/>
              <a:t> keeping the </a:t>
            </a:r>
            <a:r>
              <a:rPr lang="it-IT" b="1" dirty="0" err="1"/>
              <a:t>correct</a:t>
            </a:r>
            <a:r>
              <a:rPr lang="it-IT" b="1" dirty="0"/>
              <a:t> </a:t>
            </a:r>
            <a:r>
              <a:rPr lang="it-IT" b="1" dirty="0" err="1"/>
              <a:t>orientation</a:t>
            </a:r>
            <a:r>
              <a:rPr lang="it-IT" dirty="0"/>
              <a:t> with </a:t>
            </a:r>
            <a:r>
              <a:rPr lang="it-IT" dirty="0" err="1"/>
              <a:t>respect</a:t>
            </a:r>
            <a:r>
              <a:rPr lang="it-IT" dirty="0"/>
              <a:t> to the point </a:t>
            </a:r>
            <a:r>
              <a:rPr lang="it-IT" dirty="0" err="1"/>
              <a:t>where</a:t>
            </a:r>
            <a:r>
              <a:rPr lang="it-IT" dirty="0"/>
              <a:t> the boats are </a:t>
            </a:r>
            <a:r>
              <a:rPr lang="it-IT" dirty="0" err="1"/>
              <a:t>supposed</a:t>
            </a:r>
            <a:r>
              <a:rPr lang="it-IT" dirty="0"/>
              <a:t> to pass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 </a:t>
            </a:r>
            <a:r>
              <a:rPr lang="it-IT" b="1" dirty="0" err="1"/>
              <a:t>better</a:t>
            </a:r>
            <a:r>
              <a:rPr lang="it-IT" b="1" dirty="0"/>
              <a:t> </a:t>
            </a:r>
            <a:r>
              <a:rPr lang="it-IT" b="1" dirty="0" err="1"/>
              <a:t>orientation</a:t>
            </a:r>
            <a:r>
              <a:rPr lang="it-IT" b="1" dirty="0"/>
              <a:t> </a:t>
            </a:r>
            <a:r>
              <a:rPr lang="it-IT" dirty="0" err="1"/>
              <a:t>means</a:t>
            </a:r>
            <a:r>
              <a:rPr lang="it-IT" dirty="0"/>
              <a:t> a </a:t>
            </a:r>
            <a:r>
              <a:rPr lang="it-IT" b="1" dirty="0" err="1"/>
              <a:t>better</a:t>
            </a:r>
            <a:r>
              <a:rPr lang="it-IT" b="1" dirty="0"/>
              <a:t> </a:t>
            </a:r>
            <a:r>
              <a:rPr lang="it-IT" b="1" dirty="0" err="1"/>
              <a:t>probability</a:t>
            </a:r>
            <a:r>
              <a:rPr lang="it-IT" dirty="0"/>
              <a:t> to </a:t>
            </a:r>
            <a:r>
              <a:rPr lang="it-IT" b="1" dirty="0" err="1"/>
              <a:t>detect</a:t>
            </a:r>
            <a:r>
              <a:rPr lang="it-IT" dirty="0"/>
              <a:t> a boat, and so a </a:t>
            </a:r>
            <a:r>
              <a:rPr lang="it-IT" b="1" dirty="0" err="1"/>
              <a:t>better</a:t>
            </a:r>
            <a:r>
              <a:rPr lang="it-IT" b="1" dirty="0"/>
              <a:t> </a:t>
            </a:r>
            <a:r>
              <a:rPr lang="it-IT" b="1" dirty="0" err="1"/>
              <a:t>effectiveness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Gyroscope</a:t>
            </a:r>
            <a:r>
              <a:rPr lang="it-IT" dirty="0"/>
              <a:t> and </a:t>
            </a:r>
            <a:r>
              <a:rPr lang="it-IT" b="1" dirty="0" err="1"/>
              <a:t>compass</a:t>
            </a:r>
            <a:r>
              <a:rPr lang="it-IT" dirty="0"/>
              <a:t> of the </a:t>
            </a:r>
            <a:r>
              <a:rPr lang="it-IT" b="1" dirty="0"/>
              <a:t>MPU-9250</a:t>
            </a:r>
            <a:r>
              <a:rPr lang="it-IT" dirty="0"/>
              <a:t> </a:t>
            </a:r>
            <a:r>
              <a:rPr lang="it-IT" dirty="0" err="1"/>
              <a:t>sensor</a:t>
            </a:r>
            <a:r>
              <a:rPr lang="it-IT" dirty="0"/>
              <a:t> are </a:t>
            </a:r>
            <a:r>
              <a:rPr lang="it-IT" dirty="0" err="1"/>
              <a:t>used</a:t>
            </a:r>
            <a:r>
              <a:rPr lang="it-IT" dirty="0"/>
              <a:t> to </a:t>
            </a:r>
            <a:r>
              <a:rPr lang="it-IT" dirty="0" err="1"/>
              <a:t>implement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functionality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938807F-495E-41DD-AE22-665488AC5531}"/>
              </a:ext>
            </a:extLst>
          </p:cNvPr>
          <p:cNvSpPr txBox="1"/>
          <p:nvPr/>
        </p:nvSpPr>
        <p:spPr>
          <a:xfrm>
            <a:off x="6352674" y="1956955"/>
            <a:ext cx="4415589" cy="3139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7" name="WhatsApp Video 2021-07-13 at 21.22.53">
            <a:hlinkClick r:id="" action="ppaction://media"/>
            <a:extLst>
              <a:ext uri="{FF2B5EF4-FFF2-40B4-BE49-F238E27FC236}">
                <a16:creationId xmlns:a16="http://schemas.microsoft.com/office/drawing/2014/main" id="{730951AF-8619-4907-84E8-975BC4AED8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66826" y="1956955"/>
            <a:ext cx="5824537" cy="334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55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6A3675-7478-492A-9FD0-9FBCBA26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POWER MANAGEMENT MECHANISM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0C5B82-4E1A-49B1-8055-6D645A886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638800"/>
            <a:ext cx="10464670" cy="4297104"/>
          </a:xfrm>
        </p:spPr>
        <p:txBody>
          <a:bodyPr>
            <a:normAutofit/>
          </a:bodyPr>
          <a:lstStyle/>
          <a:p>
            <a:endParaRPr lang="it-IT" dirty="0"/>
          </a:p>
          <a:p>
            <a:r>
              <a:rPr lang="it-IT" b="1" dirty="0">
                <a:solidFill>
                  <a:srgbClr val="00B050"/>
                </a:solidFill>
              </a:rPr>
              <a:t>High power </a:t>
            </a:r>
            <a:r>
              <a:rPr lang="it-IT" b="1" dirty="0" err="1">
                <a:solidFill>
                  <a:srgbClr val="00B050"/>
                </a:solidFill>
              </a:rPr>
              <a:t>consumption</a:t>
            </a:r>
            <a:r>
              <a:rPr lang="it-IT" b="1" dirty="0">
                <a:solidFill>
                  <a:srgbClr val="00B050"/>
                </a:solidFill>
              </a:rPr>
              <a:t> mode</a:t>
            </a:r>
            <a:r>
              <a:rPr lang="it-IT" dirty="0"/>
              <a:t>: </a:t>
            </a:r>
            <a:r>
              <a:rPr lang="en-GB" i="0" dirty="0">
                <a:effectLst/>
              </a:rPr>
              <a:t>the sea is cal</a:t>
            </a:r>
            <a:r>
              <a:rPr lang="en-GB" dirty="0"/>
              <a:t>m, and we sample from the gyroscope every </a:t>
            </a:r>
            <a:r>
              <a:rPr lang="en-GB" b="1" dirty="0"/>
              <a:t>100 </a:t>
            </a:r>
            <a:r>
              <a:rPr lang="el-GR" b="1" i="0" dirty="0">
                <a:effectLst/>
              </a:rPr>
              <a:t>μ</a:t>
            </a:r>
            <a:r>
              <a:rPr lang="en-GB" b="1" i="0" dirty="0">
                <a:effectLst/>
              </a:rPr>
              <a:t>s</a:t>
            </a:r>
            <a:r>
              <a:rPr lang="en-GB" i="0" dirty="0">
                <a:effectLst/>
              </a:rPr>
              <a:t>, because is the most power demanding, while other sensors need to be constantly sampled</a:t>
            </a:r>
          </a:p>
          <a:p>
            <a:r>
              <a:rPr lang="it-IT" b="1" dirty="0">
                <a:solidFill>
                  <a:srgbClr val="FFC000"/>
                </a:solidFill>
              </a:rPr>
              <a:t>Medium power </a:t>
            </a:r>
            <a:r>
              <a:rPr lang="it-IT" b="1" dirty="0" err="1">
                <a:solidFill>
                  <a:srgbClr val="FFC000"/>
                </a:solidFill>
              </a:rPr>
              <a:t>consumption</a:t>
            </a:r>
            <a:r>
              <a:rPr lang="it-IT" b="1" dirty="0">
                <a:solidFill>
                  <a:srgbClr val="FFC000"/>
                </a:solidFill>
              </a:rPr>
              <a:t> mode</a:t>
            </a:r>
            <a:r>
              <a:rPr lang="it-IT" dirty="0"/>
              <a:t>: </a:t>
            </a:r>
            <a:r>
              <a:rPr lang="en-GB" i="0" dirty="0">
                <a:effectLst/>
              </a:rPr>
              <a:t>the sea is in mild conditions, it is less probable that boats will come, so we can sample the gyroscope every </a:t>
            </a:r>
            <a:r>
              <a:rPr lang="en-GB" b="1" i="0" dirty="0">
                <a:effectLst/>
              </a:rPr>
              <a:t>10 seconds</a:t>
            </a:r>
            <a:r>
              <a:rPr lang="en-GB" i="0" dirty="0">
                <a:effectLst/>
              </a:rPr>
              <a:t>, while other sensors need to be constantly sampled with larger delays</a:t>
            </a:r>
          </a:p>
          <a:p>
            <a:r>
              <a:rPr lang="en-GB" b="1" i="0" dirty="0">
                <a:solidFill>
                  <a:srgbClr val="FF0000"/>
                </a:solidFill>
                <a:effectLst/>
              </a:rPr>
              <a:t>Low power consumption mode</a:t>
            </a:r>
            <a:r>
              <a:rPr lang="en-GB" i="0" dirty="0">
                <a:effectLst/>
              </a:rPr>
              <a:t>: the sea is rough, it is almost impossible that boats will come, so we can sample the gyroscope every </a:t>
            </a:r>
            <a:r>
              <a:rPr lang="en-GB" b="1" i="0" dirty="0">
                <a:effectLst/>
              </a:rPr>
              <a:t>one minute</a:t>
            </a:r>
            <a:r>
              <a:rPr lang="en-GB" i="0" dirty="0">
                <a:effectLst/>
              </a:rPr>
              <a:t>, while other sensors need to be constantly sampled with even larger delays</a:t>
            </a:r>
          </a:p>
          <a:p>
            <a:endParaRPr lang="en-GB" i="0" dirty="0">
              <a:effectLst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39893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0FD222-61D9-40F5-BD27-983CFB067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POWER MANAGEMENT TESTING METRICS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8F53F7-E22A-4565-88E4-E437A065D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We did 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3 experiments </a:t>
            </a:r>
            <a:r>
              <a:rPr lang="en-GB" dirty="0">
                <a:solidFill>
                  <a:srgbClr val="24292E"/>
                </a:solidFill>
                <a:latin typeface="-apple-system"/>
              </a:rPr>
              <a:t>on the </a:t>
            </a:r>
            <a:r>
              <a:rPr lang="en-GB" b="1" dirty="0" err="1">
                <a:solidFill>
                  <a:srgbClr val="24292E"/>
                </a:solidFill>
                <a:latin typeface="-apple-system"/>
              </a:rPr>
              <a:t>Iot</a:t>
            </a:r>
            <a:r>
              <a:rPr lang="en-GB" b="1" dirty="0">
                <a:solidFill>
                  <a:srgbClr val="24292E"/>
                </a:solidFill>
                <a:latin typeface="-apple-system"/>
              </a:rPr>
              <a:t>-lab </a:t>
            </a:r>
            <a:r>
              <a:rPr lang="en-GB" dirty="0">
                <a:solidFill>
                  <a:srgbClr val="24292E"/>
                </a:solidFill>
                <a:latin typeface="-apple-system"/>
              </a:rPr>
              <a:t>platform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, one for each mode, and we kept the system running for 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30 minutes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 each</a:t>
            </a:r>
          </a:p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W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e simulated the 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passive situation 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on which there wasn't a boat that crosses the safety line</a:t>
            </a:r>
          </a:p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The input of the power management system is the 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acceleration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 measured from the 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MPU-9250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 accelerometer along the 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z-axis, </a:t>
            </a:r>
            <a:r>
              <a:rPr lang="en-GB" dirty="0">
                <a:solidFill>
                  <a:srgbClr val="24292E"/>
                </a:solidFill>
                <a:latin typeface="-apple-system"/>
              </a:rPr>
              <a:t>because it can tell us informations about the conditions of the sea</a:t>
            </a:r>
          </a:p>
        </p:txBody>
      </p:sp>
    </p:spTree>
    <p:extLst>
      <p:ext uri="{BB962C8B-B14F-4D97-AF65-F5344CB8AC3E}">
        <p14:creationId xmlns:p14="http://schemas.microsoft.com/office/powerpoint/2010/main" val="1223049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821428"/>
            <a:ext cx="10691265" cy="990594"/>
          </a:xfrm>
        </p:spPr>
        <p:txBody>
          <a:bodyPr>
            <a:normAutofit/>
          </a:bodyPr>
          <a:lstStyle/>
          <a:p>
            <a:r>
              <a:rPr lang="it-IT" sz="3200" dirty="0"/>
              <a:t>HIGH POWER CONSUMPTION mode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52A79EE-1107-4AAB-B1DC-9A3807B78F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0" t="10853" r="334" b="8681"/>
          <a:stretch/>
        </p:blipFill>
        <p:spPr>
          <a:xfrm>
            <a:off x="1164651" y="1417393"/>
            <a:ext cx="9528341" cy="45415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52087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57DF67-A617-43D1-81A6-F5B438C94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problem</a:t>
            </a:r>
            <a:r>
              <a:rPr lang="it-IT" dirty="0"/>
              <a:t>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62A7E04-C3A4-4882-B128-EFE6E5F7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security of </a:t>
            </a:r>
            <a:r>
              <a:rPr lang="it-IT" dirty="0" err="1"/>
              <a:t>swimmers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of the boats </a:t>
            </a:r>
            <a:r>
              <a:rPr lang="it-IT" dirty="0" err="1"/>
              <a:t>that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respect</a:t>
            </a:r>
            <a:r>
              <a:rPr lang="it-IT" dirty="0"/>
              <a:t> the </a:t>
            </a:r>
            <a:r>
              <a:rPr lang="it-IT" dirty="0" err="1"/>
              <a:t>safety</a:t>
            </a:r>
            <a:r>
              <a:rPr lang="it-IT" dirty="0"/>
              <a:t> </a:t>
            </a:r>
            <a:r>
              <a:rPr lang="it-IT" dirty="0" err="1"/>
              <a:t>distance</a:t>
            </a:r>
            <a:r>
              <a:rPr lang="it-IT" dirty="0"/>
              <a:t> from the </a:t>
            </a:r>
            <a:r>
              <a:rPr lang="it-IT" dirty="0" err="1"/>
              <a:t>coast</a:t>
            </a:r>
            <a:r>
              <a:rPr lang="it-IT" dirty="0"/>
              <a:t>.</a:t>
            </a:r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threat</a:t>
            </a:r>
            <a:r>
              <a:rPr lang="it-IT" dirty="0"/>
              <a:t> for the </a:t>
            </a:r>
            <a:r>
              <a:rPr lang="it-IT" dirty="0" err="1"/>
              <a:t>tourists</a:t>
            </a:r>
            <a:r>
              <a:rPr lang="it-IT" dirty="0"/>
              <a:t> and </a:t>
            </a:r>
            <a:r>
              <a:rPr lang="it-IT" dirty="0" err="1"/>
              <a:t>also</a:t>
            </a:r>
            <a:r>
              <a:rPr lang="it-IT" dirty="0"/>
              <a:t> for the </a:t>
            </a:r>
            <a:r>
              <a:rPr lang="it-IT" dirty="0" err="1"/>
              <a:t>environment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the </a:t>
            </a:r>
            <a:r>
              <a:rPr lang="it-IT" dirty="0" err="1"/>
              <a:t>pollution</a:t>
            </a:r>
            <a:r>
              <a:rPr lang="it-IT" dirty="0"/>
              <a:t> </a:t>
            </a:r>
            <a:r>
              <a:rPr lang="it-IT" dirty="0" err="1"/>
              <a:t>near</a:t>
            </a:r>
            <a:r>
              <a:rPr lang="it-IT" dirty="0"/>
              <a:t> the </a:t>
            </a:r>
            <a:r>
              <a:rPr lang="it-IT" dirty="0" err="1"/>
              <a:t>shore</a:t>
            </a:r>
            <a:r>
              <a:rPr lang="it-IT" dirty="0"/>
              <a:t>. </a:t>
            </a:r>
          </a:p>
          <a:p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a </a:t>
            </a:r>
            <a:r>
              <a:rPr lang="it-IT" dirty="0" err="1"/>
              <a:t>direct</a:t>
            </a:r>
            <a:r>
              <a:rPr lang="it-IT" dirty="0"/>
              <a:t> </a:t>
            </a:r>
            <a:r>
              <a:rPr lang="it-IT" dirty="0" err="1"/>
              <a:t>communication</a:t>
            </a:r>
            <a:r>
              <a:rPr lang="it-IT" dirty="0"/>
              <a:t> to the </a:t>
            </a:r>
            <a:r>
              <a:rPr lang="it-IT" dirty="0" err="1"/>
              <a:t>authorities</a:t>
            </a:r>
            <a:endParaRPr lang="it-IT" dirty="0"/>
          </a:p>
          <a:p>
            <a:endParaRPr lang="it-IT" dirty="0"/>
          </a:p>
          <a:p>
            <a:pPr marL="0" indent="0">
              <a:buNone/>
            </a:pP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2627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843094"/>
            <a:ext cx="10691265" cy="990594"/>
          </a:xfrm>
        </p:spPr>
        <p:txBody>
          <a:bodyPr>
            <a:normAutofit/>
          </a:bodyPr>
          <a:lstStyle/>
          <a:p>
            <a:r>
              <a:rPr lang="it-IT" sz="3200" dirty="0"/>
              <a:t>MEDIUM POWER CONSUMPTION mode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C221D21-F5A7-4D9D-BEF4-DD2889EA0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0" t="11258" r="1261" b="7723"/>
          <a:stretch/>
        </p:blipFill>
        <p:spPr>
          <a:xfrm>
            <a:off x="861268" y="1411550"/>
            <a:ext cx="10469461" cy="45243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2411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775134"/>
            <a:ext cx="10691265" cy="990594"/>
          </a:xfrm>
        </p:spPr>
        <p:txBody>
          <a:bodyPr>
            <a:normAutofit/>
          </a:bodyPr>
          <a:lstStyle/>
          <a:p>
            <a:r>
              <a:rPr lang="it-IT" sz="3200" dirty="0"/>
              <a:t>LOW POWER CONSUMPTION mode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402C846-D819-4B3B-AACF-BDD0A7817B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0" t="11627" r="1606" b="8566"/>
          <a:stretch/>
        </p:blipFill>
        <p:spPr>
          <a:xfrm>
            <a:off x="798505" y="1270431"/>
            <a:ext cx="10495523" cy="47154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33230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825293-8589-42A1-942D-A30E51A39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EVALUATION IN THE REAL LIFE ENVIRONMENT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BF04C41-97E0-4037-A499-3342E1D55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>
                <a:solidFill>
                  <a:srgbClr val="24292E"/>
                </a:solidFill>
                <a:latin typeface="-apple-system"/>
              </a:rPr>
              <a:t>W</a:t>
            </a:r>
            <a:r>
              <a:rPr lang="en-GB" sz="1600" b="0" i="0" dirty="0">
                <a:solidFill>
                  <a:srgbClr val="24292E"/>
                </a:solidFill>
                <a:effectLst/>
                <a:latin typeface="-apple-system"/>
              </a:rPr>
              <a:t>e decided to measure the power consumption using a </a:t>
            </a:r>
            <a:r>
              <a:rPr lang="en-GB" sz="1600" b="1" i="0" dirty="0" err="1">
                <a:solidFill>
                  <a:srgbClr val="24292E"/>
                </a:solidFill>
                <a:effectLst/>
                <a:latin typeface="-apple-system"/>
              </a:rPr>
              <a:t>multimeter</a:t>
            </a:r>
            <a:endParaRPr lang="en-GB" sz="1600" dirty="0">
              <a:solidFill>
                <a:srgbClr val="24292E"/>
              </a:solidFill>
              <a:latin typeface="-apple-system"/>
            </a:endParaRPr>
          </a:p>
          <a:p>
            <a:r>
              <a:rPr lang="en-GB" sz="1600" b="0" i="0" dirty="0">
                <a:solidFill>
                  <a:srgbClr val="24292E"/>
                </a:solidFill>
                <a:effectLst/>
                <a:latin typeface="-apple-system"/>
              </a:rPr>
              <a:t>We kept running the floater for </a:t>
            </a:r>
            <a:r>
              <a:rPr lang="en-GB" sz="1600" b="1" dirty="0">
                <a:solidFill>
                  <a:srgbClr val="24292E"/>
                </a:solidFill>
                <a:latin typeface="-apple-system"/>
              </a:rPr>
              <a:t>60</a:t>
            </a:r>
            <a:r>
              <a:rPr lang="en-GB" sz="1600" b="1" i="0" dirty="0">
                <a:solidFill>
                  <a:srgbClr val="24292E"/>
                </a:solidFill>
                <a:effectLst/>
                <a:latin typeface="-apple-system"/>
              </a:rPr>
              <a:t> minutes</a:t>
            </a:r>
            <a:r>
              <a:rPr lang="en-GB" sz="1600" b="0" i="0" dirty="0">
                <a:solidFill>
                  <a:srgbClr val="24292E"/>
                </a:solidFill>
                <a:effectLst/>
                <a:latin typeface="-apple-system"/>
              </a:rPr>
              <a:t> for each </a:t>
            </a:r>
            <a:r>
              <a:rPr lang="en-GB" sz="1600" b="1" i="0" dirty="0">
                <a:solidFill>
                  <a:srgbClr val="24292E"/>
                </a:solidFill>
                <a:effectLst/>
                <a:latin typeface="-apple-system"/>
              </a:rPr>
              <a:t>power consumption mode</a:t>
            </a:r>
            <a:r>
              <a:rPr lang="en-GB" sz="1600" b="0" i="0" dirty="0">
                <a:solidFill>
                  <a:srgbClr val="24292E"/>
                </a:solidFill>
                <a:effectLst/>
                <a:latin typeface="-apple-system"/>
              </a:rPr>
              <a:t> </a:t>
            </a:r>
            <a:endParaRPr lang="en-GB" sz="1600" dirty="0">
              <a:solidFill>
                <a:srgbClr val="24292E"/>
              </a:solidFill>
              <a:latin typeface="-apple-system"/>
            </a:endParaRPr>
          </a:p>
          <a:p>
            <a:r>
              <a:rPr lang="en-GB" sz="1600" b="0" i="0" dirty="0">
                <a:solidFill>
                  <a:srgbClr val="24292E"/>
                </a:solidFill>
                <a:effectLst/>
                <a:latin typeface="-apple-system"/>
              </a:rPr>
              <a:t>For the power supply we used a </a:t>
            </a:r>
            <a:r>
              <a:rPr lang="en-GB" sz="1600" b="0" i="0" dirty="0" err="1">
                <a:solidFill>
                  <a:srgbClr val="24292E"/>
                </a:solidFill>
                <a:effectLst/>
                <a:latin typeface="-apple-system"/>
              </a:rPr>
              <a:t>powerbank</a:t>
            </a:r>
            <a:r>
              <a:rPr lang="en-GB" sz="1600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</a:p>
          <a:p>
            <a:r>
              <a:rPr lang="en-GB" sz="1600" dirty="0">
                <a:solidFill>
                  <a:srgbClr val="24292E"/>
                </a:solidFill>
                <a:latin typeface="-apple-system"/>
              </a:rPr>
              <a:t>We</a:t>
            </a:r>
            <a:r>
              <a:rPr lang="en-GB" sz="1600" b="0" i="0" dirty="0">
                <a:solidFill>
                  <a:srgbClr val="24292E"/>
                </a:solidFill>
                <a:effectLst/>
                <a:latin typeface="-apple-system"/>
              </a:rPr>
              <a:t> simulated a boat that crossed the safety line every </a:t>
            </a:r>
            <a:r>
              <a:rPr lang="en-GB" sz="1600" b="1" i="0" dirty="0">
                <a:solidFill>
                  <a:srgbClr val="24292E"/>
                </a:solidFill>
                <a:effectLst/>
                <a:latin typeface="-apple-system"/>
              </a:rPr>
              <a:t>5 minutes</a:t>
            </a:r>
            <a:endParaRPr lang="en-GB" sz="1600" dirty="0">
              <a:solidFill>
                <a:srgbClr val="24292E"/>
              </a:solidFill>
              <a:latin typeface="-apple-system"/>
            </a:endParaRPr>
          </a:p>
          <a:p>
            <a:r>
              <a:rPr lang="en-GB" sz="1600" dirty="0">
                <a:solidFill>
                  <a:srgbClr val="24292E"/>
                </a:solidFill>
                <a:latin typeface="-apple-system"/>
              </a:rPr>
              <a:t>In order to calculate the current consumption we considered the </a:t>
            </a:r>
            <a:r>
              <a:rPr lang="en-GB" sz="1600" b="1" dirty="0">
                <a:solidFill>
                  <a:srgbClr val="24292E"/>
                </a:solidFill>
                <a:latin typeface="-apple-system"/>
              </a:rPr>
              <a:t>current average hourly consumption</a:t>
            </a:r>
          </a:p>
          <a:p>
            <a:r>
              <a:rPr lang="en-GB" sz="1600" dirty="0">
                <a:latin typeface="-apple-system"/>
              </a:rPr>
              <a:t>We used a </a:t>
            </a:r>
            <a:r>
              <a:rPr lang="en-GB" sz="1600" dirty="0" err="1">
                <a:latin typeface="-apple-system"/>
              </a:rPr>
              <a:t>powerbank</a:t>
            </a:r>
            <a:r>
              <a:rPr lang="en-GB" sz="1600" dirty="0">
                <a:latin typeface="-apple-system"/>
              </a:rPr>
              <a:t> of 2600 </a:t>
            </a:r>
            <a:r>
              <a:rPr lang="en-GB" sz="1600" dirty="0" err="1">
                <a:latin typeface="-apple-system"/>
              </a:rPr>
              <a:t>mAh</a:t>
            </a:r>
            <a:r>
              <a:rPr lang="en-GB" sz="1600" dirty="0">
                <a:latin typeface="-apple-system"/>
              </a:rPr>
              <a:t> for these tests.</a:t>
            </a:r>
          </a:p>
        </p:txBody>
      </p:sp>
    </p:spTree>
    <p:extLst>
      <p:ext uri="{BB962C8B-B14F-4D97-AF65-F5344CB8AC3E}">
        <p14:creationId xmlns:p14="http://schemas.microsoft.com/office/powerpoint/2010/main" val="3081512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DE9C92-B29E-4BFD-8732-E376758EB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EVALUATION IN THE REAL LIFE ENVIRONMENT </a:t>
            </a:r>
            <a:endParaRPr lang="en-GB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294C00F-7C83-4D61-9055-4A323EA35674}"/>
              </a:ext>
            </a:extLst>
          </p:cNvPr>
          <p:cNvSpPr txBox="1"/>
          <p:nvPr/>
        </p:nvSpPr>
        <p:spPr>
          <a:xfrm>
            <a:off x="1273715" y="2187387"/>
            <a:ext cx="17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HIGH MODE</a:t>
            </a:r>
            <a:endParaRPr lang="en-GB" b="1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D371E2F-264C-42FA-BCC8-51BB771F6548}"/>
              </a:ext>
            </a:extLst>
          </p:cNvPr>
          <p:cNvSpPr txBox="1"/>
          <p:nvPr/>
        </p:nvSpPr>
        <p:spPr>
          <a:xfrm>
            <a:off x="5097087" y="2187387"/>
            <a:ext cx="2110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MEDIUM MODE</a:t>
            </a:r>
            <a:endParaRPr lang="en-GB" b="1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E7439AE-AB26-4089-AAFA-6F3069197B30}"/>
              </a:ext>
            </a:extLst>
          </p:cNvPr>
          <p:cNvSpPr txBox="1"/>
          <p:nvPr/>
        </p:nvSpPr>
        <p:spPr>
          <a:xfrm>
            <a:off x="9119223" y="2187387"/>
            <a:ext cx="17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LOW MODE</a:t>
            </a:r>
            <a:endParaRPr lang="en-GB" b="1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2458AC6-385F-4872-850A-D36DA291B69C}"/>
              </a:ext>
            </a:extLst>
          </p:cNvPr>
          <p:cNvSpPr txBox="1"/>
          <p:nvPr/>
        </p:nvSpPr>
        <p:spPr>
          <a:xfrm>
            <a:off x="682879" y="3558417"/>
            <a:ext cx="3473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0" i="0" dirty="0">
                <a:solidFill>
                  <a:srgbClr val="24292E"/>
                </a:solidFill>
                <a:effectLst/>
                <a:latin typeface="-apple-system"/>
              </a:rPr>
              <a:t>Starting Voltage: 3,80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0" i="0" dirty="0">
                <a:solidFill>
                  <a:srgbClr val="24292E"/>
                </a:solidFill>
                <a:effectLst/>
                <a:latin typeface="-apple-system"/>
              </a:rPr>
              <a:t>Final Voltage: 3,75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24292E"/>
                </a:solidFill>
                <a:latin typeface="-apple-system"/>
              </a:rPr>
              <a:t>Current Consumption: 153 </a:t>
            </a:r>
            <a:r>
              <a:rPr lang="en-GB" sz="1200" dirty="0" err="1">
                <a:solidFill>
                  <a:srgbClr val="24292E"/>
                </a:solidFill>
                <a:latin typeface="-apple-system"/>
              </a:rPr>
              <a:t>mAh</a:t>
            </a:r>
            <a:endParaRPr lang="en-GB" sz="1200" dirty="0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rgbClr val="24292E"/>
                </a:solidFill>
                <a:latin typeface="Calisto MT" panose="02040603050505030304" pitchFamily="18" charset="0"/>
              </a:rPr>
              <a:t>~</a:t>
            </a:r>
            <a:r>
              <a:rPr lang="en-GB" sz="1200" b="1" dirty="0">
                <a:solidFill>
                  <a:srgbClr val="24292E"/>
                </a:solidFill>
                <a:latin typeface="-apple-system"/>
              </a:rPr>
              <a:t>7</a:t>
            </a:r>
            <a:r>
              <a:rPr lang="en-GB" sz="1200" b="1" i="0" dirty="0">
                <a:solidFill>
                  <a:srgbClr val="24292E"/>
                </a:solidFill>
                <a:effectLst/>
                <a:latin typeface="-apple-system"/>
              </a:rPr>
              <a:t> hours 50 m  using a 9V  1200 </a:t>
            </a:r>
            <a:r>
              <a:rPr lang="en-GB" sz="1200" b="1" i="0" dirty="0" err="1">
                <a:solidFill>
                  <a:srgbClr val="24292E"/>
                </a:solidFill>
                <a:effectLst/>
                <a:latin typeface="-apple-system"/>
              </a:rPr>
              <a:t>mAh</a:t>
            </a:r>
            <a:r>
              <a:rPr lang="en-GB" sz="1200" b="1" i="0" dirty="0">
                <a:solidFill>
                  <a:srgbClr val="24292E"/>
                </a:solidFill>
                <a:effectLst/>
                <a:latin typeface="-apple-system"/>
              </a:rPr>
              <a:t> battery without considering solar panel</a:t>
            </a:r>
            <a:endParaRPr lang="en-GB" sz="12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CF7B217-0B65-4981-A7C5-DC85D533F7B4}"/>
              </a:ext>
            </a:extLst>
          </p:cNvPr>
          <p:cNvSpPr txBox="1"/>
          <p:nvPr/>
        </p:nvSpPr>
        <p:spPr>
          <a:xfrm>
            <a:off x="3625235" y="4980608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+11,75%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ED2D7FE-1E81-4B61-ADD3-E6782CC0E6A9}"/>
              </a:ext>
            </a:extLst>
          </p:cNvPr>
          <p:cNvSpPr txBox="1"/>
          <p:nvPr/>
        </p:nvSpPr>
        <p:spPr>
          <a:xfrm>
            <a:off x="7783695" y="49806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+2%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9C4DD0B2-22D6-416E-B9C4-71D5535F36C6}"/>
              </a:ext>
            </a:extLst>
          </p:cNvPr>
          <p:cNvSpPr/>
          <p:nvPr/>
        </p:nvSpPr>
        <p:spPr>
          <a:xfrm>
            <a:off x="578041" y="2917252"/>
            <a:ext cx="3329827" cy="1606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sz="1600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rgbClr val="24292E"/>
                </a:solidFill>
                <a:effectLst/>
                <a:latin typeface="-apple-system"/>
              </a:rPr>
              <a:t>Voltage: 5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24292E"/>
                </a:solidFill>
                <a:latin typeface="-apple-system"/>
              </a:rPr>
              <a:t>Current Consumption: 153 </a:t>
            </a:r>
            <a:r>
              <a:rPr lang="en-GB" sz="1600" dirty="0" err="1">
                <a:solidFill>
                  <a:srgbClr val="24292E"/>
                </a:solidFill>
                <a:latin typeface="-apple-system"/>
              </a:rPr>
              <a:t>mAh</a:t>
            </a:r>
            <a:endParaRPr lang="en-GB" sz="1600" dirty="0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24292E"/>
                </a:solidFill>
                <a:latin typeface="-apple-system"/>
              </a:rPr>
              <a:t>~ 7</a:t>
            </a:r>
            <a:r>
              <a:rPr lang="en-GB" sz="1600" i="0" dirty="0">
                <a:solidFill>
                  <a:srgbClr val="24292E"/>
                </a:solidFill>
                <a:effectLst/>
                <a:latin typeface="-apple-system"/>
              </a:rPr>
              <a:t> hours 50 m  using a 9V  1200 </a:t>
            </a:r>
            <a:r>
              <a:rPr lang="en-GB" sz="1600" i="0" dirty="0" err="1">
                <a:solidFill>
                  <a:srgbClr val="24292E"/>
                </a:solidFill>
                <a:effectLst/>
                <a:latin typeface="-apple-system"/>
              </a:rPr>
              <a:t>mAh</a:t>
            </a:r>
            <a:r>
              <a:rPr lang="en-GB" sz="1600" i="0" dirty="0">
                <a:solidFill>
                  <a:srgbClr val="24292E"/>
                </a:solidFill>
                <a:effectLst/>
                <a:latin typeface="-apple-system"/>
              </a:rPr>
              <a:t> battery without considering solar panel</a:t>
            </a:r>
            <a:endParaRPr lang="en-GB" sz="1600" dirty="0">
              <a:latin typeface="-apple-system"/>
            </a:endParaRPr>
          </a:p>
          <a:p>
            <a:pPr algn="ctr"/>
            <a:endParaRPr lang="it-IT" dirty="0">
              <a:noFill/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192CE58C-CC0F-470C-90A0-2DF9D3A99C86}"/>
              </a:ext>
            </a:extLst>
          </p:cNvPr>
          <p:cNvSpPr/>
          <p:nvPr/>
        </p:nvSpPr>
        <p:spPr>
          <a:xfrm>
            <a:off x="4487312" y="2924144"/>
            <a:ext cx="3329827" cy="1626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rgbClr val="24292E"/>
                </a:solidFill>
                <a:effectLst/>
                <a:latin typeface="-apple-system"/>
              </a:rPr>
              <a:t>Voltage: 5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24292E"/>
                </a:solidFill>
                <a:latin typeface="-apple-system"/>
              </a:rPr>
              <a:t>Current Consumption: 138,65 </a:t>
            </a:r>
            <a:r>
              <a:rPr lang="en-GB" sz="1600" dirty="0" err="1">
                <a:solidFill>
                  <a:srgbClr val="24292E"/>
                </a:solidFill>
                <a:latin typeface="-apple-system"/>
              </a:rPr>
              <a:t>mAh</a:t>
            </a:r>
            <a:endParaRPr lang="en-GB" sz="1600" dirty="0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24292E"/>
                </a:solidFill>
                <a:latin typeface="-apple-system"/>
              </a:rPr>
              <a:t>~</a:t>
            </a:r>
            <a:r>
              <a:rPr lang="en-GB" sz="1600" i="0" dirty="0">
                <a:solidFill>
                  <a:srgbClr val="24292E"/>
                </a:solidFill>
                <a:effectLst/>
                <a:latin typeface="-apple-system"/>
              </a:rPr>
              <a:t> 8 hours 45 m using a 9V 1200 </a:t>
            </a:r>
            <a:r>
              <a:rPr lang="en-GB" sz="1600" i="0" dirty="0" err="1">
                <a:solidFill>
                  <a:srgbClr val="24292E"/>
                </a:solidFill>
                <a:effectLst/>
                <a:latin typeface="-apple-system"/>
              </a:rPr>
              <a:t>mAh</a:t>
            </a:r>
            <a:r>
              <a:rPr lang="en-GB" sz="1600" i="0" dirty="0">
                <a:solidFill>
                  <a:srgbClr val="24292E"/>
                </a:solidFill>
                <a:effectLst/>
                <a:latin typeface="-apple-system"/>
              </a:rPr>
              <a:t> battery without considering solar panel</a:t>
            </a:r>
            <a:endParaRPr lang="en-GB" sz="1600" dirty="0">
              <a:latin typeface="-apple-system"/>
            </a:endParaRP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4BE44EE3-635A-4079-869E-C0107517F14A}"/>
              </a:ext>
            </a:extLst>
          </p:cNvPr>
          <p:cNvSpPr/>
          <p:nvPr/>
        </p:nvSpPr>
        <p:spPr>
          <a:xfrm>
            <a:off x="8337746" y="2924144"/>
            <a:ext cx="3329827" cy="1626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i="0" dirty="0">
                <a:solidFill>
                  <a:srgbClr val="24292E"/>
                </a:solidFill>
                <a:effectLst/>
                <a:latin typeface="-apple-system"/>
              </a:rPr>
              <a:t>Voltage: 5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i="0" dirty="0">
                <a:solidFill>
                  <a:srgbClr val="24292E"/>
                </a:solidFill>
                <a:effectLst/>
                <a:latin typeface="-apple-system"/>
              </a:rPr>
              <a:t>Current Consumption: 137,5 </a:t>
            </a:r>
            <a:r>
              <a:rPr lang="en-GB" sz="1600" i="0" dirty="0" err="1">
                <a:solidFill>
                  <a:srgbClr val="24292E"/>
                </a:solidFill>
                <a:effectLst/>
                <a:latin typeface="-apple-system"/>
              </a:rPr>
              <a:t>mAh</a:t>
            </a:r>
            <a:endParaRPr lang="en-GB" sz="160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24292E"/>
                </a:solidFill>
                <a:latin typeface="-apple-system"/>
              </a:rPr>
              <a:t>~</a:t>
            </a:r>
            <a:r>
              <a:rPr lang="en-GB" sz="160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GB" sz="1600" dirty="0">
                <a:solidFill>
                  <a:srgbClr val="24292E"/>
                </a:solidFill>
                <a:latin typeface="-apple-system"/>
              </a:rPr>
              <a:t>8</a:t>
            </a:r>
            <a:r>
              <a:rPr lang="en-GB" sz="1600" i="0" dirty="0">
                <a:solidFill>
                  <a:srgbClr val="24292E"/>
                </a:solidFill>
                <a:effectLst/>
                <a:latin typeface="-apple-system"/>
              </a:rPr>
              <a:t> hours 55 m using a 9V 1200 </a:t>
            </a:r>
            <a:r>
              <a:rPr lang="en-GB" sz="1600" i="0" dirty="0" err="1">
                <a:solidFill>
                  <a:srgbClr val="24292E"/>
                </a:solidFill>
                <a:effectLst/>
                <a:latin typeface="-apple-system"/>
              </a:rPr>
              <a:t>mAh</a:t>
            </a:r>
            <a:r>
              <a:rPr lang="en-GB" sz="1600" i="0" dirty="0">
                <a:solidFill>
                  <a:srgbClr val="24292E"/>
                </a:solidFill>
                <a:effectLst/>
                <a:latin typeface="-apple-system"/>
              </a:rPr>
              <a:t> battery without considering solar panel</a:t>
            </a:r>
            <a:endParaRPr lang="en-GB" sz="1600" dirty="0">
              <a:latin typeface="-apple-system"/>
            </a:endParaRPr>
          </a:p>
        </p:txBody>
      </p:sp>
      <p:cxnSp>
        <p:nvCxnSpPr>
          <p:cNvPr id="31" name="Connettore curvo 30">
            <a:extLst>
              <a:ext uri="{FF2B5EF4-FFF2-40B4-BE49-F238E27FC236}">
                <a16:creationId xmlns:a16="http://schemas.microsoft.com/office/drawing/2014/main" id="{3C6743F8-2166-4FDD-B5E8-5065E07FA297}"/>
              </a:ext>
            </a:extLst>
          </p:cNvPr>
          <p:cNvCxnSpPr>
            <a:cxnSpLocks/>
            <a:stCxn id="19" idx="2"/>
            <a:endCxn id="23" idx="2"/>
          </p:cNvCxnSpPr>
          <p:nvPr/>
        </p:nvCxnSpPr>
        <p:spPr>
          <a:xfrm rot="16200000" flipH="1">
            <a:off x="4184564" y="2582499"/>
            <a:ext cx="26052" cy="3909271"/>
          </a:xfrm>
          <a:prstGeom prst="curvedConnector3">
            <a:avLst>
              <a:gd name="adj1" fmla="val 176123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curvo 38">
            <a:extLst>
              <a:ext uri="{FF2B5EF4-FFF2-40B4-BE49-F238E27FC236}">
                <a16:creationId xmlns:a16="http://schemas.microsoft.com/office/drawing/2014/main" id="{57C69AD8-5283-4E7B-AAE1-3C26AD1066A6}"/>
              </a:ext>
            </a:extLst>
          </p:cNvPr>
          <p:cNvCxnSpPr>
            <a:cxnSpLocks/>
          </p:cNvCxnSpPr>
          <p:nvPr/>
        </p:nvCxnSpPr>
        <p:spPr>
          <a:xfrm rot="16200000" flipH="1">
            <a:off x="8093835" y="2607487"/>
            <a:ext cx="26052" cy="3909271"/>
          </a:xfrm>
          <a:prstGeom prst="curvedConnector3">
            <a:avLst>
              <a:gd name="adj1" fmla="val 176123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61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6FE0C6-ECD3-4AB4-9917-E5ADADF25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857" y="838206"/>
            <a:ext cx="10691265" cy="1371030"/>
          </a:xfrm>
        </p:spPr>
        <p:txBody>
          <a:bodyPr/>
          <a:lstStyle/>
          <a:p>
            <a:r>
              <a:rPr lang="it-IT" dirty="0"/>
              <a:t>SEA STATION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C8E247D-C24D-4672-90E9-111B45C70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78" y="1661020"/>
            <a:ext cx="10801350" cy="4256714"/>
          </a:xfrm>
          <a:prstGeom prst="rect">
            <a:avLst/>
          </a:prstGeom>
        </p:spPr>
      </p:pic>
      <p:pic>
        <p:nvPicPr>
          <p:cNvPr id="4" name="Segnaposto contenuto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F3C7EBF3-5CFA-4CC1-BE8F-0F64018757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" y="1636296"/>
            <a:ext cx="10801349" cy="4720116"/>
          </a:xfrm>
        </p:spPr>
      </p:pic>
      <p:sp>
        <p:nvSpPr>
          <p:cNvPr id="3" name="Ovale 2">
            <a:extLst>
              <a:ext uri="{FF2B5EF4-FFF2-40B4-BE49-F238E27FC236}">
                <a16:creationId xmlns:a16="http://schemas.microsoft.com/office/drawing/2014/main" id="{0B5B0FD0-01DF-46DD-BBBC-36DD43933F77}"/>
              </a:ext>
            </a:extLst>
          </p:cNvPr>
          <p:cNvSpPr/>
          <p:nvPr/>
        </p:nvSpPr>
        <p:spPr>
          <a:xfrm rot="430406">
            <a:off x="6534578" y="2811896"/>
            <a:ext cx="1331328" cy="81665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A95E4DB-DBE3-4768-B07E-FDA223912189}"/>
              </a:ext>
            </a:extLst>
          </p:cNvPr>
          <p:cNvSpPr txBox="1"/>
          <p:nvPr/>
        </p:nvSpPr>
        <p:spPr>
          <a:xfrm rot="568118">
            <a:off x="5488530" y="5572654"/>
            <a:ext cx="97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4 m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95169C-C2B4-4AD0-AFA7-EDE2D3A9C1CD}"/>
              </a:ext>
            </a:extLst>
          </p:cNvPr>
          <p:cNvSpPr txBox="1"/>
          <p:nvPr/>
        </p:nvSpPr>
        <p:spPr>
          <a:xfrm rot="568118">
            <a:off x="3894415" y="5274787"/>
            <a:ext cx="97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4 m</a:t>
            </a:r>
          </a:p>
        </p:txBody>
      </p:sp>
    </p:spTree>
    <p:extLst>
      <p:ext uri="{BB962C8B-B14F-4D97-AF65-F5344CB8AC3E}">
        <p14:creationId xmlns:p14="http://schemas.microsoft.com/office/powerpoint/2010/main" val="3741043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0661D9-66DD-477A-8368-B8E8319F8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770422"/>
            <a:ext cx="10691265" cy="1371030"/>
          </a:xfrm>
        </p:spPr>
        <p:txBody>
          <a:bodyPr/>
          <a:lstStyle/>
          <a:p>
            <a:r>
              <a:rPr lang="it-IT" dirty="0"/>
              <a:t>SEA STATION VIEW</a:t>
            </a:r>
            <a:endParaRPr lang="en-GB" dirty="0"/>
          </a:p>
        </p:txBody>
      </p:sp>
      <p:pic>
        <p:nvPicPr>
          <p:cNvPr id="4" name="Immagine 3" descr="Immagine che contiene cielo, acqua, esterni, oceano&#10;&#10;Descrizione generata automaticamente">
            <a:extLst>
              <a:ext uri="{FF2B5EF4-FFF2-40B4-BE49-F238E27FC236}">
                <a16:creationId xmlns:a16="http://schemas.microsoft.com/office/drawing/2014/main" id="{335F16CD-037E-4F34-96FD-D685CB7E0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35" y="1455937"/>
            <a:ext cx="5308847" cy="463164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10AB11C-6F8A-4508-832B-9E1BE5AA6E32}"/>
              </a:ext>
            </a:extLst>
          </p:cNvPr>
          <p:cNvSpPr txBox="1"/>
          <p:nvPr/>
        </p:nvSpPr>
        <p:spPr>
          <a:xfrm>
            <a:off x="7459664" y="1863011"/>
            <a:ext cx="36995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Sea Station </a:t>
            </a:r>
            <a:r>
              <a:rPr lang="it-IT" dirty="0" err="1"/>
              <a:t>positioned</a:t>
            </a:r>
            <a:r>
              <a:rPr lang="it-IT" dirty="0"/>
              <a:t>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the best </a:t>
            </a:r>
            <a:r>
              <a:rPr lang="it-IT" dirty="0" err="1"/>
              <a:t>view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Sea Station </a:t>
            </a:r>
            <a:r>
              <a:rPr lang="it-IT" dirty="0" err="1"/>
              <a:t>needs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access to Internet and to </a:t>
            </a:r>
            <a:r>
              <a:rPr lang="it-IT" dirty="0" err="1"/>
              <a:t>eletrical</a:t>
            </a:r>
            <a:r>
              <a:rPr lang="it-IT" dirty="0"/>
              <a:t> power</a:t>
            </a:r>
          </a:p>
        </p:txBody>
      </p:sp>
    </p:spTree>
    <p:extLst>
      <p:ext uri="{BB962C8B-B14F-4D97-AF65-F5344CB8AC3E}">
        <p14:creationId xmlns:p14="http://schemas.microsoft.com/office/powerpoint/2010/main" val="704202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990594"/>
          </a:xfrm>
        </p:spPr>
        <p:txBody>
          <a:bodyPr>
            <a:normAutofit fontScale="90000"/>
          </a:bodyPr>
          <a:lstStyle/>
          <a:p>
            <a:r>
              <a:rPr lang="it-IT" dirty="0"/>
              <a:t>Evaluation &amp; PERFORMANCE: boat </a:t>
            </a:r>
            <a:r>
              <a:rPr lang="it-IT" dirty="0" err="1"/>
              <a:t>detection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A2BB100-615C-4696-8623-BCD25CAA9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81" y="1719192"/>
            <a:ext cx="3724712" cy="40199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A09A98E-1152-42C8-836F-78C6ECF67652}"/>
              </a:ext>
            </a:extLst>
          </p:cNvPr>
          <p:cNvSpPr txBox="1"/>
          <p:nvPr/>
        </p:nvSpPr>
        <p:spPr>
          <a:xfrm>
            <a:off x="6096000" y="2298031"/>
            <a:ext cx="4515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The dataset used is 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  <a:hlinkClick r:id="rId3"/>
              </a:rPr>
              <a:t>ARGOS</a:t>
            </a:r>
            <a:endParaRPr lang="it-IT" b="1" dirty="0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Model is trained on 2 classes</a:t>
            </a:r>
            <a:r>
              <a:rPr lang="it-IT" b="1" dirty="0">
                <a:solidFill>
                  <a:srgbClr val="24292E"/>
                </a:solidFill>
                <a:latin typeface="-apple-system"/>
              </a:rPr>
              <a:t>: boat </a:t>
            </a:r>
            <a:r>
              <a:rPr lang="it-IT" dirty="0">
                <a:solidFill>
                  <a:srgbClr val="24292E"/>
                </a:solidFill>
                <a:latin typeface="-apple-system"/>
              </a:rPr>
              <a:t>and</a:t>
            </a:r>
            <a:r>
              <a:rPr lang="it-IT" b="1" dirty="0">
                <a:solidFill>
                  <a:srgbClr val="24292E"/>
                </a:solidFill>
                <a:latin typeface="-apple-system"/>
              </a:rPr>
              <a:t> no boat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92E"/>
                </a:solidFill>
                <a:latin typeface="-apple-system"/>
              </a:rPr>
              <a:t>The</a:t>
            </a:r>
            <a:r>
              <a:rPr lang="it-IT" b="1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it-IT" dirty="0" err="1">
                <a:solidFill>
                  <a:srgbClr val="24292E"/>
                </a:solidFill>
                <a:latin typeface="-apple-system"/>
              </a:rPr>
              <a:t>accuracy</a:t>
            </a:r>
            <a:r>
              <a:rPr lang="it-IT" b="1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is about 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0.98 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on the test set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2389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D33ACE-478B-42F8-84F7-8BCB5E5A0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REAL LIFE EVALUATION WITH THE CNN</a:t>
            </a:r>
            <a:endParaRPr lang="en-GB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9BC1D7E-E7A4-4B7C-9966-1DB7FEDFA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35" y="1607611"/>
            <a:ext cx="10790730" cy="508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982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ABF6C5-BB06-4D29-B6F5-8A18529A9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3" y="863373"/>
            <a:ext cx="10691265" cy="769596"/>
          </a:xfrm>
        </p:spPr>
        <p:txBody>
          <a:bodyPr/>
          <a:lstStyle/>
          <a:p>
            <a:r>
              <a:rPr lang="it-IT" dirty="0"/>
              <a:t>WEB DASHBOARD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D05B19D-8E67-4D7A-9AF8-501E2704A4CE}"/>
              </a:ext>
            </a:extLst>
          </p:cNvPr>
          <p:cNvSpPr/>
          <p:nvPr/>
        </p:nvSpPr>
        <p:spPr>
          <a:xfrm>
            <a:off x="5083728" y="4974672"/>
            <a:ext cx="1241571" cy="1174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0496A8C4-7034-41D7-AF93-E380346CE048}"/>
              </a:ext>
            </a:extLst>
          </p:cNvPr>
          <p:cNvSpPr/>
          <p:nvPr/>
        </p:nvSpPr>
        <p:spPr>
          <a:xfrm>
            <a:off x="2483141" y="2055303"/>
            <a:ext cx="444616" cy="237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6EE0476-1BB0-46ED-81F3-E2DF7F0C314C}"/>
              </a:ext>
            </a:extLst>
          </p:cNvPr>
          <p:cNvSpPr/>
          <p:nvPr/>
        </p:nvSpPr>
        <p:spPr>
          <a:xfrm>
            <a:off x="8867163" y="1855278"/>
            <a:ext cx="397080" cy="4378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705322C-64C8-4D03-9613-11AB9CD896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6" t="28204" r="23280" b="1"/>
          <a:stretch/>
        </p:blipFill>
        <p:spPr>
          <a:xfrm>
            <a:off x="700633" y="1744910"/>
            <a:ext cx="5221995" cy="41447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magine 6" descr="Immagine che contiene mappa&#10;&#10;Descrizione generata automaticamente">
            <a:extLst>
              <a:ext uri="{FF2B5EF4-FFF2-40B4-BE49-F238E27FC236}">
                <a16:creationId xmlns:a16="http://schemas.microsoft.com/office/drawing/2014/main" id="{04A1C068-2FD0-4858-8933-8C2A8BADFD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6" t="39533" r="24725"/>
          <a:stretch/>
        </p:blipFill>
        <p:spPr>
          <a:xfrm>
            <a:off x="6096000" y="1744910"/>
            <a:ext cx="5637401" cy="41447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riangolo isoscele 7">
            <a:extLst>
              <a:ext uri="{FF2B5EF4-FFF2-40B4-BE49-F238E27FC236}">
                <a16:creationId xmlns:a16="http://schemas.microsoft.com/office/drawing/2014/main" id="{E2D3D2AD-8F85-4245-ABE0-6B3D8933D7A9}"/>
              </a:ext>
            </a:extLst>
          </p:cNvPr>
          <p:cNvSpPr/>
          <p:nvPr/>
        </p:nvSpPr>
        <p:spPr>
          <a:xfrm rot="10800000">
            <a:off x="10503016" y="2416028"/>
            <a:ext cx="234891" cy="314945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B927DE0-F5CD-42D3-8B10-E08EFB37291F}"/>
              </a:ext>
            </a:extLst>
          </p:cNvPr>
          <p:cNvSpPr txBox="1"/>
          <p:nvPr/>
        </p:nvSpPr>
        <p:spPr>
          <a:xfrm>
            <a:off x="10476030" y="2332184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25459957-412C-4276-8A34-5B3C2834A91B}"/>
              </a:ext>
            </a:extLst>
          </p:cNvPr>
          <p:cNvSpPr/>
          <p:nvPr/>
        </p:nvSpPr>
        <p:spPr>
          <a:xfrm>
            <a:off x="8688198" y="3347207"/>
            <a:ext cx="755010" cy="645953"/>
          </a:xfrm>
          <a:prstGeom prst="roundRect">
            <a:avLst/>
          </a:prstGeom>
          <a:solidFill>
            <a:srgbClr val="F4F2EA"/>
          </a:solidFill>
          <a:ln>
            <a:solidFill>
              <a:srgbClr val="F4F2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489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3D183D-0CAB-467D-8CCC-C76F9381B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</a:t>
            </a:r>
            <a:r>
              <a:rPr lang="it-IT" dirty="0" err="1"/>
              <a:t>latency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82E30C-CA19-4F66-9AF5-FC17D3E03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804854"/>
            <a:ext cx="10691265" cy="1950400"/>
          </a:xfrm>
        </p:spPr>
        <p:txBody>
          <a:bodyPr/>
          <a:lstStyle/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F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or our prototype we used a 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Bluetooth module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 in order to achieve an accurate measure of the 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latency, </a:t>
            </a:r>
            <a:r>
              <a:rPr lang="en-GB" i="0" dirty="0">
                <a:solidFill>
                  <a:srgbClr val="24292E"/>
                </a:solidFill>
                <a:effectLst/>
                <a:latin typeface="-apple-system"/>
              </a:rPr>
              <a:t>while we will have a </a:t>
            </a:r>
            <a:r>
              <a:rPr lang="en-GB" b="1" i="0" dirty="0" err="1">
                <a:solidFill>
                  <a:srgbClr val="24292E"/>
                </a:solidFill>
                <a:effectLst/>
                <a:latin typeface="-apple-system"/>
              </a:rPr>
              <a:t>LoraWan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GB" i="0" dirty="0">
                <a:solidFill>
                  <a:srgbClr val="24292E"/>
                </a:solidFill>
                <a:effectLst/>
                <a:latin typeface="-apple-system"/>
              </a:rPr>
              <a:t>communication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GB" i="0" dirty="0">
                <a:solidFill>
                  <a:srgbClr val="24292E"/>
                </a:solidFill>
                <a:effectLst/>
                <a:latin typeface="-apple-system"/>
              </a:rPr>
              <a:t>in a possible final version of the product</a:t>
            </a:r>
          </a:p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The estimation of boat recognition by Raspberry pi latency is made of an average based on timestamps</a:t>
            </a:r>
            <a:endParaRPr lang="en-GB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6AE7099-4F0A-47B9-9831-E71A2B19445B}"/>
              </a:ext>
            </a:extLst>
          </p:cNvPr>
          <p:cNvSpPr/>
          <p:nvPr/>
        </p:nvSpPr>
        <p:spPr>
          <a:xfrm>
            <a:off x="3400148" y="3941685"/>
            <a:ext cx="5530788" cy="10386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15FD702-3836-4056-BE0D-217CEA6740FE}"/>
              </a:ext>
            </a:extLst>
          </p:cNvPr>
          <p:cNvCxnSpPr/>
          <p:nvPr/>
        </p:nvCxnSpPr>
        <p:spPr>
          <a:xfrm>
            <a:off x="5255581" y="3986074"/>
            <a:ext cx="0" cy="905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8882EBA1-8E06-40C9-B59E-F2543CC301C5}"/>
              </a:ext>
            </a:extLst>
          </p:cNvPr>
          <p:cNvCxnSpPr/>
          <p:nvPr/>
        </p:nvCxnSpPr>
        <p:spPr>
          <a:xfrm>
            <a:off x="7139126" y="3986074"/>
            <a:ext cx="0" cy="905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F7D5A33-5E51-4AC3-BD95-ED2075CD0157}"/>
              </a:ext>
            </a:extLst>
          </p:cNvPr>
          <p:cNvSpPr txBox="1"/>
          <p:nvPr/>
        </p:nvSpPr>
        <p:spPr>
          <a:xfrm>
            <a:off x="3693111" y="4276363"/>
            <a:ext cx="126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BUOY ID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F7F83E6-F4F3-41C0-8310-C8E559F35796}"/>
              </a:ext>
            </a:extLst>
          </p:cNvPr>
          <p:cNvSpPr txBox="1"/>
          <p:nvPr/>
        </p:nvSpPr>
        <p:spPr>
          <a:xfrm>
            <a:off x="5530049" y="4276363"/>
            <a:ext cx="124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GPS LAT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E728BC9-5E1B-40BB-BFDD-4DBDE6AB44D1}"/>
              </a:ext>
            </a:extLst>
          </p:cNvPr>
          <p:cNvSpPr txBox="1"/>
          <p:nvPr/>
        </p:nvSpPr>
        <p:spPr>
          <a:xfrm>
            <a:off x="7329582" y="4276363"/>
            <a:ext cx="1410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GPS LONG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D281F5C-D3DC-48E6-BC14-4B0581C2F8B3}"/>
              </a:ext>
            </a:extLst>
          </p:cNvPr>
          <p:cNvSpPr txBox="1"/>
          <p:nvPr/>
        </p:nvSpPr>
        <p:spPr>
          <a:xfrm>
            <a:off x="6988283" y="35684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7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580700D-E9C3-4DEF-AD01-3E56A5B9567B}"/>
              </a:ext>
            </a:extLst>
          </p:cNvPr>
          <p:cNvSpPr txBox="1"/>
          <p:nvPr/>
        </p:nvSpPr>
        <p:spPr>
          <a:xfrm>
            <a:off x="5104738" y="35684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106ED41-CE54-476D-9E5C-813E9FE98ABA}"/>
              </a:ext>
            </a:extLst>
          </p:cNvPr>
          <p:cNvSpPr txBox="1"/>
          <p:nvPr/>
        </p:nvSpPr>
        <p:spPr>
          <a:xfrm>
            <a:off x="3249305" y="3572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0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8B1437F-1917-422A-B37D-686CC3A75EAC}"/>
              </a:ext>
            </a:extLst>
          </p:cNvPr>
          <p:cNvSpPr txBox="1"/>
          <p:nvPr/>
        </p:nvSpPr>
        <p:spPr>
          <a:xfrm>
            <a:off x="8721584" y="355326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11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BBE9F3B-9FA1-40A9-960A-0088844A1EC9}"/>
              </a:ext>
            </a:extLst>
          </p:cNvPr>
          <p:cNvSpPr txBox="1"/>
          <p:nvPr/>
        </p:nvSpPr>
        <p:spPr>
          <a:xfrm>
            <a:off x="3189489" y="5186243"/>
            <a:ext cx="6015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Buoy</a:t>
            </a:r>
            <a:r>
              <a:rPr lang="it-IT" dirty="0"/>
              <a:t> ID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Integer</a:t>
            </a:r>
            <a:r>
              <a:rPr lang="it-IT" dirty="0"/>
              <a:t>, Gps </a:t>
            </a:r>
            <a:r>
              <a:rPr lang="it-IT" dirty="0" err="1"/>
              <a:t>latitude</a:t>
            </a:r>
            <a:r>
              <a:rPr lang="it-IT" dirty="0"/>
              <a:t> and </a:t>
            </a:r>
            <a:r>
              <a:rPr lang="it-IT" dirty="0" err="1"/>
              <a:t>longitude</a:t>
            </a:r>
            <a:r>
              <a:rPr lang="it-IT" dirty="0"/>
              <a:t> are </a:t>
            </a:r>
            <a:r>
              <a:rPr lang="it-IT" dirty="0" err="1"/>
              <a:t>Floats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64758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C0E6AB-EAB6-41E0-9D49-369643E87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1FADC9-A0F4-4689-9608-959F3C23D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7">
            <a:extLst>
              <a:ext uri="{FF2B5EF4-FFF2-40B4-BE49-F238E27FC236}">
                <a16:creationId xmlns:a16="http://schemas.microsoft.com/office/drawing/2014/main" id="{8ED41C16-52CF-47AA-A5C9-95D10CB80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82D8F12E-76A5-482C-A854-13F7EDA8B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712" y="2049039"/>
            <a:ext cx="6124575" cy="344438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Titolo 1">
            <a:extLst>
              <a:ext uri="{FF2B5EF4-FFF2-40B4-BE49-F238E27FC236}">
                <a16:creationId xmlns:a16="http://schemas.microsoft.com/office/drawing/2014/main" id="{EEC550BC-DF82-4F92-8FA6-295E8989D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7"/>
            <a:ext cx="10691265" cy="649528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Boat </a:t>
            </a:r>
            <a:r>
              <a:rPr lang="it-IT" sz="3200" dirty="0" err="1"/>
              <a:t>accidents</a:t>
            </a:r>
            <a:r>
              <a:rPr lang="it-IT" sz="3200" dirty="0"/>
              <a:t> FROM 2002 TO 2019</a:t>
            </a:r>
          </a:p>
        </p:txBody>
      </p:sp>
    </p:spTree>
    <p:extLst>
      <p:ext uri="{BB962C8B-B14F-4D97-AF65-F5344CB8AC3E}">
        <p14:creationId xmlns:p14="http://schemas.microsoft.com/office/powerpoint/2010/main" val="17547317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990594"/>
          </a:xfrm>
        </p:spPr>
        <p:txBody>
          <a:bodyPr>
            <a:normAutofit fontScale="90000"/>
          </a:bodyPr>
          <a:lstStyle/>
          <a:p>
            <a:r>
              <a:rPr lang="it-IT" dirty="0"/>
              <a:t>Evaluation &amp; PERFORMANCE: NETWORK </a:t>
            </a:r>
            <a:r>
              <a:rPr lang="it-IT" dirty="0" err="1"/>
              <a:t>latency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F1CB4D-B8EC-4628-9389-F73C760B0DE0}"/>
              </a:ext>
            </a:extLst>
          </p:cNvPr>
          <p:cNvSpPr txBox="1"/>
          <p:nvPr/>
        </p:nvSpPr>
        <p:spPr>
          <a:xfrm>
            <a:off x="1116337" y="2183657"/>
            <a:ext cx="39732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I2C: STM-&gt;ARDUINO (0.001 S)</a:t>
            </a:r>
          </a:p>
          <a:p>
            <a:r>
              <a:rPr lang="it-IT" dirty="0"/>
              <a:t>I2C:ARDUINO-&gt;STM(0.001 S)</a:t>
            </a:r>
          </a:p>
          <a:p>
            <a:r>
              <a:rPr lang="it-IT" dirty="0"/>
              <a:t>Delay to </a:t>
            </a:r>
            <a:r>
              <a:rPr lang="it-IT" dirty="0" err="1"/>
              <a:t>detect</a:t>
            </a:r>
            <a:r>
              <a:rPr lang="it-IT" dirty="0"/>
              <a:t> false positive 1.000 S</a:t>
            </a:r>
          </a:p>
          <a:p>
            <a:r>
              <a:rPr lang="it-IT" dirty="0"/>
              <a:t>I2C: STM-&gt;ARDUINO (0.001 S)</a:t>
            </a:r>
          </a:p>
          <a:p>
            <a:r>
              <a:rPr lang="it-IT" dirty="0"/>
              <a:t>I2C:ARDUINO-&gt;STM (0.001 S) </a:t>
            </a:r>
          </a:p>
          <a:p>
            <a:endParaRPr lang="it-IT" dirty="0">
              <a:highlight>
                <a:srgbClr val="FFFF00"/>
              </a:highlight>
            </a:endParaRPr>
          </a:p>
          <a:p>
            <a:r>
              <a:rPr lang="it-IT" dirty="0">
                <a:highlight>
                  <a:srgbClr val="FFFF00"/>
                </a:highlight>
              </a:rPr>
              <a:t>BUZZER ACTIVATED (1.004 S)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2F89286-13BB-46EE-974C-EFB3F2A52D99}"/>
              </a:ext>
            </a:extLst>
          </p:cNvPr>
          <p:cNvSpPr txBox="1"/>
          <p:nvPr/>
        </p:nvSpPr>
        <p:spPr>
          <a:xfrm>
            <a:off x="5505274" y="1904301"/>
            <a:ext cx="609669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dirty="0"/>
          </a:p>
          <a:p>
            <a:r>
              <a:rPr lang="it-IT" dirty="0"/>
              <a:t>I2C: STM-&gt;ARDUINO (0.001 S)</a:t>
            </a:r>
          </a:p>
          <a:p>
            <a:r>
              <a:rPr lang="it-IT" dirty="0"/>
              <a:t>BLUETOOTH: ARDUINO-&gt;RASPBERRY (0.150 S)</a:t>
            </a:r>
          </a:p>
          <a:p>
            <a:r>
              <a:rPr lang="it-IT" dirty="0"/>
              <a:t>PHOTO: RASPBERRY (3.000 S)</a:t>
            </a:r>
          </a:p>
          <a:p>
            <a:r>
              <a:rPr lang="it-IT" dirty="0"/>
              <a:t>MQTT: RASPBERRY-&gt;CLOUD (0.050 S)</a:t>
            </a:r>
          </a:p>
          <a:p>
            <a:r>
              <a:rPr lang="it-IT" dirty="0"/>
              <a:t>REST: CLOUD -&gt;NODE (0.050 S)</a:t>
            </a:r>
          </a:p>
          <a:p>
            <a:endParaRPr lang="it-IT" dirty="0"/>
          </a:p>
          <a:p>
            <a:r>
              <a:rPr lang="it-IT" dirty="0">
                <a:highlight>
                  <a:srgbClr val="FFFF00"/>
                </a:highlight>
              </a:rPr>
              <a:t>REPORT AVAILABLE ON THE DASHBOARD (3.251 S)</a:t>
            </a:r>
          </a:p>
        </p:txBody>
      </p:sp>
      <p:cxnSp>
        <p:nvCxnSpPr>
          <p:cNvPr id="9" name="Connettore a gomito 8">
            <a:extLst>
              <a:ext uri="{FF2B5EF4-FFF2-40B4-BE49-F238E27FC236}">
                <a16:creationId xmlns:a16="http://schemas.microsoft.com/office/drawing/2014/main" id="{290E80BE-7994-4C6C-AC5D-2C2D30A18C94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 flipH="1" flipV="1">
            <a:off x="4257450" y="749805"/>
            <a:ext cx="3141678" cy="5450669"/>
          </a:xfrm>
          <a:prstGeom prst="bentConnector5">
            <a:avLst>
              <a:gd name="adj1" fmla="val -7276"/>
              <a:gd name="adj2" fmla="val 40261"/>
              <a:gd name="adj3" fmla="val 10727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8F104FBE-7114-4C31-ADB9-2E328539B3AA}"/>
              </a:ext>
            </a:extLst>
          </p:cNvPr>
          <p:cNvCxnSpPr/>
          <p:nvPr/>
        </p:nvCxnSpPr>
        <p:spPr>
          <a:xfrm>
            <a:off x="3102954" y="1635853"/>
            <a:ext cx="0" cy="547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8A40477-FF27-4968-B139-FE93496F5969}"/>
              </a:ext>
            </a:extLst>
          </p:cNvPr>
          <p:cNvSpPr txBox="1"/>
          <p:nvPr/>
        </p:nvSpPr>
        <p:spPr>
          <a:xfrm>
            <a:off x="2886567" y="5566572"/>
            <a:ext cx="594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FINAL ESTIMATED TIME: 1.004 S + 3.251 S = 4.255 S 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65974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990594"/>
          </a:xfrm>
        </p:spPr>
        <p:txBody>
          <a:bodyPr>
            <a:normAutofit/>
          </a:bodyPr>
          <a:lstStyle/>
          <a:p>
            <a:r>
              <a:rPr lang="it-IT" dirty="0"/>
              <a:t>NETWORK </a:t>
            </a:r>
            <a:r>
              <a:rPr lang="it-IT" dirty="0" err="1"/>
              <a:t>latency</a:t>
            </a:r>
            <a:r>
              <a:rPr lang="it-IT" dirty="0"/>
              <a:t> with </a:t>
            </a:r>
            <a:r>
              <a:rPr lang="it-IT" dirty="0" err="1"/>
              <a:t>lorawan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F1CB4D-B8EC-4628-9389-F73C760B0DE0}"/>
              </a:ext>
            </a:extLst>
          </p:cNvPr>
          <p:cNvSpPr txBox="1"/>
          <p:nvPr/>
        </p:nvSpPr>
        <p:spPr>
          <a:xfrm>
            <a:off x="1116337" y="2183657"/>
            <a:ext cx="39732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I2C: STM-&gt;ARDUINO (0.001 S)</a:t>
            </a:r>
          </a:p>
          <a:p>
            <a:r>
              <a:rPr lang="it-IT" dirty="0"/>
              <a:t>I2C:ARDUINO-&gt;STM(0.001 S)</a:t>
            </a:r>
          </a:p>
          <a:p>
            <a:r>
              <a:rPr lang="it-IT" dirty="0"/>
              <a:t>Delay to </a:t>
            </a:r>
            <a:r>
              <a:rPr lang="it-IT" dirty="0" err="1"/>
              <a:t>detect</a:t>
            </a:r>
            <a:r>
              <a:rPr lang="it-IT" dirty="0"/>
              <a:t> false positive 1.000 S</a:t>
            </a:r>
          </a:p>
          <a:p>
            <a:r>
              <a:rPr lang="it-IT" dirty="0"/>
              <a:t>I2C: STM-&gt;ARDUINO (0.001 S)</a:t>
            </a:r>
          </a:p>
          <a:p>
            <a:r>
              <a:rPr lang="it-IT" dirty="0"/>
              <a:t>I2C:ARDUINO-&gt;STM (0.001 S) </a:t>
            </a:r>
          </a:p>
          <a:p>
            <a:endParaRPr lang="it-IT" dirty="0">
              <a:highlight>
                <a:srgbClr val="FFFF00"/>
              </a:highlight>
            </a:endParaRPr>
          </a:p>
          <a:p>
            <a:r>
              <a:rPr lang="it-IT" dirty="0">
                <a:highlight>
                  <a:srgbClr val="FFFF00"/>
                </a:highlight>
              </a:rPr>
              <a:t>BUZZER ACTIVATED (1.004 S)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2F89286-13BB-46EE-974C-EFB3F2A52D99}"/>
              </a:ext>
            </a:extLst>
          </p:cNvPr>
          <p:cNvSpPr txBox="1"/>
          <p:nvPr/>
        </p:nvSpPr>
        <p:spPr>
          <a:xfrm>
            <a:off x="5505274" y="1904301"/>
            <a:ext cx="609669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dirty="0"/>
          </a:p>
          <a:p>
            <a:r>
              <a:rPr lang="it-IT" dirty="0"/>
              <a:t>I2C: STM-&gt;ARDUINO (0.001 S)</a:t>
            </a:r>
          </a:p>
          <a:p>
            <a:r>
              <a:rPr lang="it-IT" dirty="0"/>
              <a:t>LORAWAN: ARDUINO-&gt;RASPBERRY (1.051 S)</a:t>
            </a:r>
          </a:p>
          <a:p>
            <a:r>
              <a:rPr lang="it-IT" dirty="0"/>
              <a:t>PHOTO: RASPBERRY (3.000 S)</a:t>
            </a:r>
          </a:p>
          <a:p>
            <a:r>
              <a:rPr lang="it-IT" dirty="0"/>
              <a:t>MQTT: RASPBERRY-&gt;CLOUD (0.050 S)</a:t>
            </a:r>
          </a:p>
          <a:p>
            <a:r>
              <a:rPr lang="it-IT" dirty="0"/>
              <a:t>REST: CLOUD -&gt;NODE (0.050 S)</a:t>
            </a:r>
          </a:p>
          <a:p>
            <a:endParaRPr lang="it-IT" dirty="0"/>
          </a:p>
          <a:p>
            <a:r>
              <a:rPr lang="it-IT" dirty="0">
                <a:highlight>
                  <a:srgbClr val="FFFF00"/>
                </a:highlight>
              </a:rPr>
              <a:t>REPORT AVAILABLE ON THE DASHBOARD (4.152 S)</a:t>
            </a:r>
          </a:p>
        </p:txBody>
      </p:sp>
      <p:cxnSp>
        <p:nvCxnSpPr>
          <p:cNvPr id="9" name="Connettore a gomito 8">
            <a:extLst>
              <a:ext uri="{FF2B5EF4-FFF2-40B4-BE49-F238E27FC236}">
                <a16:creationId xmlns:a16="http://schemas.microsoft.com/office/drawing/2014/main" id="{290E80BE-7994-4C6C-AC5D-2C2D30A18C94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 flipH="1" flipV="1">
            <a:off x="4257450" y="749805"/>
            <a:ext cx="3141678" cy="5450669"/>
          </a:xfrm>
          <a:prstGeom prst="bentConnector5">
            <a:avLst>
              <a:gd name="adj1" fmla="val -7276"/>
              <a:gd name="adj2" fmla="val 40261"/>
              <a:gd name="adj3" fmla="val 10727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8F104FBE-7114-4C31-ADB9-2E328539B3AA}"/>
              </a:ext>
            </a:extLst>
          </p:cNvPr>
          <p:cNvCxnSpPr/>
          <p:nvPr/>
        </p:nvCxnSpPr>
        <p:spPr>
          <a:xfrm>
            <a:off x="3102954" y="1635853"/>
            <a:ext cx="0" cy="547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A1457A0-92EC-4BC7-B3BD-13CFA258EF47}"/>
              </a:ext>
            </a:extLst>
          </p:cNvPr>
          <p:cNvSpPr txBox="1"/>
          <p:nvPr/>
        </p:nvSpPr>
        <p:spPr>
          <a:xfrm>
            <a:off x="2532968" y="5689953"/>
            <a:ext cx="594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FINAL ESTIMATED TIME: 1.004 S + 4.152 S = 5.156 S </a:t>
            </a:r>
            <a:endParaRPr lang="en-GB" b="1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B85EDF-EAB8-4B0A-AEE0-A98CED647910}"/>
              </a:ext>
            </a:extLst>
          </p:cNvPr>
          <p:cNvSpPr txBox="1"/>
          <p:nvPr/>
        </p:nvSpPr>
        <p:spPr>
          <a:xfrm>
            <a:off x="5505274" y="4444636"/>
            <a:ext cx="5017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chemeClr val="accent2"/>
                </a:solidFill>
                <a:effectLst/>
                <a:latin typeface="-apple-system"/>
              </a:rPr>
              <a:t>We considered 868 MHz, duty cycle 1% and SF12</a:t>
            </a:r>
            <a:endParaRPr lang="en-GB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9765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990594"/>
          </a:xfrm>
        </p:spPr>
        <p:txBody>
          <a:bodyPr>
            <a:normAutofit/>
          </a:bodyPr>
          <a:lstStyle/>
          <a:p>
            <a:r>
              <a:rPr lang="it-IT" dirty="0"/>
              <a:t>Future </a:t>
            </a:r>
            <a:r>
              <a:rPr lang="it-IT" dirty="0" err="1"/>
              <a:t>development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F462EA6-41F9-49BE-8FE6-8DE5847BDFCB}"/>
              </a:ext>
            </a:extLst>
          </p:cNvPr>
          <p:cNvSpPr txBox="1"/>
          <p:nvPr/>
        </p:nvSpPr>
        <p:spPr>
          <a:xfrm>
            <a:off x="637564" y="2139193"/>
            <a:ext cx="6065078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Optimizing power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Introduction of </a:t>
            </a:r>
            <a:r>
              <a:rPr lang="en-US" sz="2400" dirty="0" err="1"/>
              <a:t>LoraWan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Improving latency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Development of a better web interface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Introduction of Solar panel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Use a better gyroscope (more than 180°)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Smart setting of thresholds ( using machine learning ) 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EF96D0-170C-45FF-BB3A-116F868F6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537" y="1277793"/>
            <a:ext cx="4340900" cy="43024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26654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5F3D1E-143D-4F35-8ADA-EB6286179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Key </a:t>
            </a:r>
            <a:r>
              <a:rPr lang="it-IT" dirty="0" err="1"/>
              <a:t>functionalities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BCA113-D877-4A0F-9AB4-A15E6A829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Real time reporting to </a:t>
            </a:r>
            <a:r>
              <a:rPr lang="it-IT" dirty="0" err="1"/>
              <a:t>authorities</a:t>
            </a:r>
            <a:r>
              <a:rPr lang="it-IT" dirty="0"/>
              <a:t> of </a:t>
            </a:r>
            <a:r>
              <a:rPr lang="it-IT" dirty="0" err="1"/>
              <a:t>violations</a:t>
            </a:r>
            <a:endParaRPr lang="it-IT" dirty="0"/>
          </a:p>
          <a:p>
            <a:r>
              <a:rPr lang="it-IT" dirty="0"/>
              <a:t>Create a </a:t>
            </a:r>
            <a:r>
              <a:rPr lang="it-IT" dirty="0" err="1"/>
              <a:t>safer</a:t>
            </a:r>
            <a:r>
              <a:rPr lang="it-IT" dirty="0"/>
              <a:t> </a:t>
            </a:r>
            <a:r>
              <a:rPr lang="it-IT" dirty="0" err="1"/>
              <a:t>holiday</a:t>
            </a:r>
            <a:r>
              <a:rPr lang="it-IT" dirty="0"/>
              <a:t> for </a:t>
            </a:r>
            <a:r>
              <a:rPr lang="it-IT" dirty="0" err="1"/>
              <a:t>tourists</a:t>
            </a:r>
            <a:endParaRPr lang="it-IT" dirty="0"/>
          </a:p>
          <a:p>
            <a:r>
              <a:rPr lang="it-IT" dirty="0" err="1"/>
              <a:t>Improve</a:t>
            </a:r>
            <a:r>
              <a:rPr lang="it-IT" dirty="0"/>
              <a:t> water </a:t>
            </a:r>
            <a:r>
              <a:rPr lang="it-IT" dirty="0" err="1"/>
              <a:t>quality</a:t>
            </a:r>
            <a:r>
              <a:rPr lang="it-IT" dirty="0"/>
              <a:t> </a:t>
            </a:r>
            <a:r>
              <a:rPr lang="it-IT" dirty="0" err="1"/>
              <a:t>near</a:t>
            </a:r>
            <a:r>
              <a:rPr lang="it-IT" dirty="0"/>
              <a:t> the </a:t>
            </a:r>
            <a:r>
              <a:rPr lang="it-IT" dirty="0" err="1"/>
              <a:t>shore</a:t>
            </a:r>
            <a:endParaRPr lang="it-IT" dirty="0"/>
          </a:p>
          <a:p>
            <a:r>
              <a:rPr lang="it-IT" dirty="0" err="1"/>
              <a:t>Decrease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accidents</a:t>
            </a:r>
            <a:r>
              <a:rPr lang="it-IT" dirty="0"/>
              <a:t> </a:t>
            </a:r>
          </a:p>
          <a:p>
            <a:r>
              <a:rPr lang="it-IT" dirty="0" err="1"/>
              <a:t>Provide</a:t>
            </a:r>
            <a:r>
              <a:rPr lang="it-IT" dirty="0"/>
              <a:t> an user </a:t>
            </a:r>
            <a:r>
              <a:rPr lang="it-IT" dirty="0" err="1"/>
              <a:t>friendly</a:t>
            </a:r>
            <a:r>
              <a:rPr lang="it-IT" dirty="0"/>
              <a:t> dashboard in </a:t>
            </a:r>
            <a:r>
              <a:rPr lang="it-IT" dirty="0" err="1"/>
              <a:t>order</a:t>
            </a:r>
            <a:r>
              <a:rPr lang="it-IT" dirty="0"/>
              <a:t> to monitor </a:t>
            </a:r>
            <a:r>
              <a:rPr lang="it-IT" dirty="0" err="1"/>
              <a:t>violations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8954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A44AE9-B0BA-4656-8A1C-EE14264B9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Collective</a:t>
            </a:r>
            <a:r>
              <a:rPr lang="it-IT" dirty="0"/>
              <a:t> intelligence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E6201F6-4527-4D20-8A35-DECE218D6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74" y="1883165"/>
            <a:ext cx="5007575" cy="325081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EEA5FF4F-D2C2-4C8E-BA98-106664B0F2C1}"/>
              </a:ext>
            </a:extLst>
          </p:cNvPr>
          <p:cNvSpPr txBox="1"/>
          <p:nvPr/>
        </p:nvSpPr>
        <p:spPr>
          <a:xfrm>
            <a:off x="6791326" y="2581275"/>
            <a:ext cx="48101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purpose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to replicate </a:t>
            </a:r>
            <a:r>
              <a:rPr lang="it-IT" dirty="0" err="1"/>
              <a:t>this</a:t>
            </a:r>
            <a:r>
              <a:rPr lang="it-IT" dirty="0"/>
              <a:t> trend of </a:t>
            </a:r>
            <a:r>
              <a:rPr lang="it-IT" dirty="0" err="1"/>
              <a:t>death</a:t>
            </a:r>
            <a:r>
              <a:rPr lang="it-IT" dirty="0"/>
              <a:t> by car </a:t>
            </a:r>
            <a:r>
              <a:rPr lang="it-IT" dirty="0" err="1"/>
              <a:t>accident</a:t>
            </a:r>
            <a:r>
              <a:rPr lang="it-IT" dirty="0"/>
              <a:t> </a:t>
            </a:r>
            <a:r>
              <a:rPr lang="it-IT" dirty="0" err="1"/>
              <a:t>since</a:t>
            </a:r>
            <a:r>
              <a:rPr lang="it-IT" dirty="0"/>
              <a:t> autovelox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introduced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in the </a:t>
            </a:r>
            <a:r>
              <a:rPr lang="it-IT" dirty="0" err="1"/>
              <a:t>context</a:t>
            </a:r>
            <a:r>
              <a:rPr lang="it-IT" dirty="0"/>
              <a:t> of </a:t>
            </a:r>
            <a:r>
              <a:rPr lang="it-IT" dirty="0" err="1"/>
              <a:t>accident</a:t>
            </a:r>
            <a:r>
              <a:rPr lang="it-IT" dirty="0"/>
              <a:t> </a:t>
            </a:r>
            <a:r>
              <a:rPr lang="it-IT" dirty="0" err="1"/>
              <a:t>caused</a:t>
            </a:r>
            <a:r>
              <a:rPr lang="it-IT" dirty="0"/>
              <a:t> by boats </a:t>
            </a:r>
            <a:r>
              <a:rPr lang="it-IT" dirty="0" err="1"/>
              <a:t>introducing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system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prevent</a:t>
            </a:r>
            <a:r>
              <a:rPr lang="it-IT" dirty="0"/>
              <a:t> an </a:t>
            </a:r>
            <a:r>
              <a:rPr lang="it-IT" dirty="0" err="1"/>
              <a:t>increasing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deaths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7992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5F3D1E-143D-4F35-8ADA-EB6286179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871762"/>
            <a:ext cx="10691265" cy="1371030"/>
          </a:xfrm>
        </p:spPr>
        <p:txBody>
          <a:bodyPr/>
          <a:lstStyle/>
          <a:p>
            <a:r>
              <a:rPr lang="it-IT" dirty="0" err="1"/>
              <a:t>Scenarios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AA3C2C3-1278-45E7-ABC8-F7370FA40A9A}"/>
              </a:ext>
            </a:extLst>
          </p:cNvPr>
          <p:cNvSpPr txBox="1"/>
          <p:nvPr/>
        </p:nvSpPr>
        <p:spPr>
          <a:xfrm>
            <a:off x="911184" y="4889684"/>
            <a:ext cx="10530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Above we can see a typical use case: Bob wants to enjoy a holiday with his family, so they go to the airport in order to take a plain for Sardinia. When they arrive there, they are ready to enjoy some days at a beautiful beach. One day, however, while his son is swimming in the water nearby, Bob sees a boat approaching too close to safety line, but thanks to the Safety Floater system control he will be immediately alerted by a sound notification, and in the meanwhile a picture of the boat will be available on the coast guard’s dashboard.</a:t>
            </a:r>
            <a:endParaRPr lang="it-IT" sz="14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7A83D4B-3F0F-46CB-82CD-5FC1A3A2D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12" y="2242792"/>
            <a:ext cx="9354650" cy="218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84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2A1144-C171-4B24-8D30-06861D8B1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800172"/>
          </a:xfrm>
        </p:spPr>
        <p:txBody>
          <a:bodyPr/>
          <a:lstStyle/>
          <a:p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962D717-96CA-42D4-B908-B66BE553F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938019"/>
            <a:ext cx="10691265" cy="3636088"/>
          </a:xfrm>
        </p:spPr>
        <p:txBody>
          <a:bodyPr>
            <a:normAutofit/>
          </a:bodyPr>
          <a:lstStyle/>
          <a:p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sensors</a:t>
            </a:r>
            <a:r>
              <a:rPr lang="it-IT" dirty="0"/>
              <a:t> are </a:t>
            </a:r>
            <a:r>
              <a:rPr lang="it-IT" dirty="0" err="1"/>
              <a:t>constantly</a:t>
            </a:r>
            <a:r>
              <a:rPr lang="it-IT" dirty="0"/>
              <a:t> </a:t>
            </a:r>
            <a:r>
              <a:rPr lang="it-IT" dirty="0" err="1"/>
              <a:t>sampled</a:t>
            </a:r>
            <a:endParaRPr lang="it-IT" dirty="0"/>
          </a:p>
          <a:p>
            <a:r>
              <a:rPr lang="it-IT" dirty="0" err="1"/>
              <a:t>Detection</a:t>
            </a:r>
            <a:r>
              <a:rPr lang="it-IT" dirty="0"/>
              <a:t> of false </a:t>
            </a:r>
            <a:r>
              <a:rPr lang="it-IT" dirty="0" err="1"/>
              <a:t>positives</a:t>
            </a:r>
            <a:endParaRPr lang="it-IT" dirty="0"/>
          </a:p>
          <a:p>
            <a:r>
              <a:rPr lang="it-IT" dirty="0" err="1"/>
              <a:t>Movement</a:t>
            </a:r>
            <a:r>
              <a:rPr lang="it-IT" dirty="0"/>
              <a:t> of the floater due to rough </a:t>
            </a:r>
            <a:r>
              <a:rPr lang="it-IT" dirty="0" err="1"/>
              <a:t>sea</a:t>
            </a:r>
            <a:endParaRPr lang="it-IT" dirty="0"/>
          </a:p>
          <a:p>
            <a:r>
              <a:rPr lang="it-IT" dirty="0" err="1"/>
              <a:t>Need</a:t>
            </a:r>
            <a:r>
              <a:rPr lang="it-IT" dirty="0"/>
              <a:t> of </a:t>
            </a:r>
            <a:r>
              <a:rPr lang="it-IT" dirty="0" err="1"/>
              <a:t>using</a:t>
            </a:r>
            <a:r>
              <a:rPr lang="it-IT" dirty="0"/>
              <a:t> waterproof </a:t>
            </a:r>
            <a:r>
              <a:rPr lang="it-IT" dirty="0" err="1"/>
              <a:t>sensors</a:t>
            </a:r>
            <a:r>
              <a:rPr lang="it-IT" dirty="0"/>
              <a:t> and custom </a:t>
            </a:r>
            <a:r>
              <a:rPr lang="it-IT" dirty="0" err="1"/>
              <a:t>shaped</a:t>
            </a:r>
            <a:r>
              <a:rPr lang="it-IT" dirty="0"/>
              <a:t> </a:t>
            </a:r>
            <a:r>
              <a:rPr lang="it-IT" dirty="0" err="1"/>
              <a:t>buoy</a:t>
            </a:r>
            <a:endParaRPr lang="it-IT" dirty="0"/>
          </a:p>
          <a:p>
            <a:r>
              <a:rPr lang="it-IT" dirty="0"/>
              <a:t>Solar panels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improve</a:t>
            </a:r>
            <a:r>
              <a:rPr lang="it-IT" dirty="0"/>
              <a:t> the </a:t>
            </a:r>
            <a:r>
              <a:rPr lang="it-IT" dirty="0" err="1"/>
              <a:t>battery</a:t>
            </a:r>
            <a:r>
              <a:rPr lang="it-IT" dirty="0"/>
              <a:t> life</a:t>
            </a:r>
          </a:p>
          <a:p>
            <a:r>
              <a:rPr lang="it-IT" dirty="0"/>
              <a:t>Power </a:t>
            </a:r>
            <a:r>
              <a:rPr lang="it-IT" dirty="0" err="1"/>
              <a:t>consumption</a:t>
            </a:r>
            <a:r>
              <a:rPr lang="it-IT" dirty="0"/>
              <a:t> management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19C57A9-A6E9-4B0B-88C8-99E98C5FD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399" y="1938019"/>
            <a:ext cx="557756" cy="43500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C326FB6-1ABC-4C6D-B0F9-79451E290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090" y="2481037"/>
            <a:ext cx="557756" cy="43500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7762EC5-4BC4-42B2-9370-0F7911FD9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244" y="2978059"/>
            <a:ext cx="557756" cy="4350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7A6C8866-4CA4-4771-974D-C4268AE15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521" y="4400094"/>
            <a:ext cx="557756" cy="435006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9E4F775A-16CD-4D95-B4B4-33D700D35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587" y="3429000"/>
            <a:ext cx="535194" cy="437798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2D053589-30FD-4739-B088-AF2DCE40B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389" y="3962296"/>
            <a:ext cx="535194" cy="437798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89A433AD-86C8-41DF-8DFD-FDAE9B3D9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127" y="922096"/>
            <a:ext cx="453815" cy="353728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D414CB3D-7848-4D4C-A2C4-03FB23159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156" y="1395138"/>
            <a:ext cx="557756" cy="435006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410BC1A-F8D9-4A34-A2C5-3C686D3B8949}"/>
              </a:ext>
            </a:extLst>
          </p:cNvPr>
          <p:cNvSpPr txBox="1"/>
          <p:nvPr/>
        </p:nvSpPr>
        <p:spPr>
          <a:xfrm>
            <a:off x="9570312" y="937270"/>
            <a:ext cx="1874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Not </a:t>
            </a:r>
            <a:r>
              <a:rPr lang="it-IT" sz="1600" dirty="0" err="1"/>
              <a:t>yet</a:t>
            </a:r>
            <a:r>
              <a:rPr lang="it-IT" sz="1600" dirty="0"/>
              <a:t> </a:t>
            </a:r>
            <a:r>
              <a:rPr lang="it-IT" sz="1600" dirty="0" err="1"/>
              <a:t>considered</a:t>
            </a:r>
            <a:r>
              <a:rPr lang="it-IT" sz="1600" dirty="0"/>
              <a:t> 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AE0AE1B6-ECE1-43CA-B289-47DC564E0411}"/>
              </a:ext>
            </a:extLst>
          </p:cNvPr>
          <p:cNvSpPr txBox="1"/>
          <p:nvPr/>
        </p:nvSpPr>
        <p:spPr>
          <a:xfrm>
            <a:off x="9570312" y="1427975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err="1"/>
              <a:t>Satisfied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7704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8FE4AD-32D3-4FEC-89E4-BDFFD9605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DEPLOYMENT</a:t>
            </a:r>
            <a:endParaRPr lang="en-GB" dirty="0"/>
          </a:p>
        </p:txBody>
      </p:sp>
      <p:pic>
        <p:nvPicPr>
          <p:cNvPr id="5" name="Segnaposto contenuto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371AE627-B8E1-4762-9D47-6CD58B575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636296"/>
            <a:ext cx="10591800" cy="4547936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CD59249-8CC8-4654-A014-C3253B1B1B22}"/>
              </a:ext>
            </a:extLst>
          </p:cNvPr>
          <p:cNvSpPr txBox="1"/>
          <p:nvPr/>
        </p:nvSpPr>
        <p:spPr>
          <a:xfrm rot="568118">
            <a:off x="3835153" y="5140171"/>
            <a:ext cx="97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4 m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A9C68D4-2517-4D2E-B4B4-7041A9F98DC3}"/>
              </a:ext>
            </a:extLst>
          </p:cNvPr>
          <p:cNvSpPr txBox="1"/>
          <p:nvPr/>
        </p:nvSpPr>
        <p:spPr>
          <a:xfrm rot="568118">
            <a:off x="5434614" y="5402645"/>
            <a:ext cx="97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4 m</a:t>
            </a:r>
          </a:p>
        </p:txBody>
      </p:sp>
    </p:spTree>
    <p:extLst>
      <p:ext uri="{BB962C8B-B14F-4D97-AF65-F5344CB8AC3E}">
        <p14:creationId xmlns:p14="http://schemas.microsoft.com/office/powerpoint/2010/main" val="2527516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6FE0C6-ECD3-4AB4-9917-E5ADADF25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857" y="838206"/>
            <a:ext cx="10691265" cy="1371030"/>
          </a:xfrm>
        </p:spPr>
        <p:txBody>
          <a:bodyPr/>
          <a:lstStyle/>
          <a:p>
            <a:r>
              <a:rPr lang="it-IT" dirty="0"/>
              <a:t>IOT ARCHITECTURE: DETAILED SUMMARY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C8E247D-C24D-4672-90E9-111B45C70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78" y="1661020"/>
            <a:ext cx="10801350" cy="425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18371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RegularSeedRightStep">
      <a:dk1>
        <a:srgbClr val="000000"/>
      </a:dk1>
      <a:lt1>
        <a:srgbClr val="FFFFFF"/>
      </a:lt1>
      <a:dk2>
        <a:srgbClr val="1B2830"/>
      </a:dk2>
      <a:lt2>
        <a:srgbClr val="F3F0F0"/>
      </a:lt2>
      <a:accent1>
        <a:srgbClr val="20B3AE"/>
      </a:accent1>
      <a:accent2>
        <a:srgbClr val="178CD5"/>
      </a:accent2>
      <a:accent3>
        <a:srgbClr val="294FE7"/>
      </a:accent3>
      <a:accent4>
        <a:srgbClr val="5530D9"/>
      </a:accent4>
      <a:accent5>
        <a:srgbClr val="A229E7"/>
      </a:accent5>
      <a:accent6>
        <a:srgbClr val="D517CB"/>
      </a:accent6>
      <a:hlink>
        <a:srgbClr val="BF3F43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Fasce</Template>
  <TotalTime>1094</TotalTime>
  <Words>1365</Words>
  <Application>Microsoft Office PowerPoint</Application>
  <PresentationFormat>Widescreen</PresentationFormat>
  <Paragraphs>185</Paragraphs>
  <Slides>32</Slides>
  <Notes>1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40" baseType="lpstr">
      <vt:lpstr>-apple-system</vt:lpstr>
      <vt:lpstr>Arial</vt:lpstr>
      <vt:lpstr>Calibri</vt:lpstr>
      <vt:lpstr>Calisto MT</vt:lpstr>
      <vt:lpstr>Rockwell</vt:lpstr>
      <vt:lpstr>Rockwell Condensed</vt:lpstr>
      <vt:lpstr>Univers Condensed</vt:lpstr>
      <vt:lpstr>ChronicleVTI</vt:lpstr>
      <vt:lpstr>Safety floater</vt:lpstr>
      <vt:lpstr>What is the problem?</vt:lpstr>
      <vt:lpstr>Boat accidents FROM 2002 TO 2019</vt:lpstr>
      <vt:lpstr>Key functionalities</vt:lpstr>
      <vt:lpstr>Collective intelligence</vt:lpstr>
      <vt:lpstr>Scenarios</vt:lpstr>
      <vt:lpstr>Constraints</vt:lpstr>
      <vt:lpstr>DEPLOYMENT</vt:lpstr>
      <vt:lpstr>IOT ARCHITECTURE: DETAILED SUMMARY</vt:lpstr>
      <vt:lpstr>SAFETY FLOATER</vt:lpstr>
      <vt:lpstr>SAFETY FLOATER VIEW</vt:lpstr>
      <vt:lpstr>SPOTTER VIEW</vt:lpstr>
      <vt:lpstr>SAFETY FLOATER PROTOTYPE</vt:lpstr>
      <vt:lpstr>SAFETY FLOATER: FUNCTIONALITIES</vt:lpstr>
      <vt:lpstr>BOAT DETECTION MECHANISM</vt:lpstr>
      <vt:lpstr>ORIENTATION CONTROL MECHANISM</vt:lpstr>
      <vt:lpstr>POWER MANAGEMENT MECHANISM</vt:lpstr>
      <vt:lpstr>POWER MANAGEMENT TESTING METRICS</vt:lpstr>
      <vt:lpstr>HIGH POWER CONSUMPTION mode</vt:lpstr>
      <vt:lpstr>MEDIUM POWER CONSUMPTION mode</vt:lpstr>
      <vt:lpstr>LOW POWER CONSUMPTION mode</vt:lpstr>
      <vt:lpstr>EVALUATION IN THE REAL LIFE ENVIRONMENT</vt:lpstr>
      <vt:lpstr>EVALUATION IN THE REAL LIFE ENVIRONMENT </vt:lpstr>
      <vt:lpstr>SEA STATION</vt:lpstr>
      <vt:lpstr>SEA STATION VIEW</vt:lpstr>
      <vt:lpstr>Evaluation &amp; PERFORMANCE: boat detection</vt:lpstr>
      <vt:lpstr>REAL LIFE EVALUATION WITH THE CNN</vt:lpstr>
      <vt:lpstr>WEB DASHBOARD</vt:lpstr>
      <vt:lpstr>NETWORK latency</vt:lpstr>
      <vt:lpstr>Evaluation &amp; PERFORMANCE: NETWORK latency</vt:lpstr>
      <vt:lpstr>NETWORK latency with lorawan</vt:lpstr>
      <vt:lpstr>Future development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Safety floater</dc:title>
  <dc:creator>Daniele Bufalieri</dc:creator>
  <cp:lastModifiedBy>Daniele</cp:lastModifiedBy>
  <cp:revision>179</cp:revision>
  <dcterms:created xsi:type="dcterms:W3CDTF">2021-04-03T14:51:34Z</dcterms:created>
  <dcterms:modified xsi:type="dcterms:W3CDTF">2021-08-02T08:15:58Z</dcterms:modified>
</cp:coreProperties>
</file>